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0"/>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332" r:id="rId29"/>
    <p:sldId id="771" r:id="rId30"/>
    <p:sldId id="772" r:id="rId31"/>
    <p:sldId id="773" r:id="rId32"/>
    <p:sldId id="304" r:id="rId33"/>
    <p:sldId id="300" r:id="rId34"/>
    <p:sldId id="291" r:id="rId35"/>
    <p:sldId id="289" r:id="rId36"/>
    <p:sldId id="308" r:id="rId37"/>
    <p:sldId id="774" r:id="rId38"/>
    <p:sldId id="775" r:id="rId39"/>
    <p:sldId id="776" r:id="rId40"/>
    <p:sldId id="305" r:id="rId41"/>
    <p:sldId id="777" r:id="rId42"/>
    <p:sldId id="323" r:id="rId43"/>
    <p:sldId id="722" r:id="rId44"/>
    <p:sldId id="749" r:id="rId45"/>
    <p:sldId id="750" r:id="rId46"/>
    <p:sldId id="752" r:id="rId47"/>
    <p:sldId id="745" r:id="rId48"/>
    <p:sldId id="754" r:id="rId49"/>
    <p:sldId id="756" r:id="rId50"/>
    <p:sldId id="758" r:id="rId51"/>
    <p:sldId id="278" r:id="rId52"/>
    <p:sldId id="760" r:id="rId53"/>
    <p:sldId id="307" r:id="rId54"/>
    <p:sldId id="306" r:id="rId55"/>
    <p:sldId id="309" r:id="rId56"/>
    <p:sldId id="779" r:id="rId57"/>
    <p:sldId id="796" r:id="rId58"/>
    <p:sldId id="299" r:id="rId59"/>
    <p:sldId id="312" r:id="rId60"/>
    <p:sldId id="292" r:id="rId61"/>
    <p:sldId id="780" r:id="rId62"/>
    <p:sldId id="797" r:id="rId63"/>
    <p:sldId id="285" r:id="rId64"/>
    <p:sldId id="311" r:id="rId65"/>
    <p:sldId id="287" r:id="rId66"/>
    <p:sldId id="781" r:id="rId67"/>
    <p:sldId id="782" r:id="rId68"/>
    <p:sldId id="293" r:id="rId69"/>
    <p:sldId id="295" r:id="rId70"/>
    <p:sldId id="301" r:id="rId71"/>
    <p:sldId id="288" r:id="rId72"/>
    <p:sldId id="296" r:id="rId73"/>
    <p:sldId id="783" r:id="rId74"/>
    <p:sldId id="315" r:id="rId75"/>
    <p:sldId id="314" r:id="rId76"/>
    <p:sldId id="799" r:id="rId77"/>
    <p:sldId id="800" r:id="rId78"/>
    <p:sldId id="313" r:id="rId79"/>
    <p:sldId id="798" r:id="rId80"/>
    <p:sldId id="316" r:id="rId81"/>
    <p:sldId id="784" r:id="rId82"/>
    <p:sldId id="785" r:id="rId83"/>
    <p:sldId id="257" r:id="rId84"/>
    <p:sldId id="317" r:id="rId85"/>
    <p:sldId id="318" r:id="rId86"/>
    <p:sldId id="319" r:id="rId87"/>
    <p:sldId id="320" r:id="rId88"/>
    <p:sldId id="751" r:id="rId89"/>
    <p:sldId id="268" r:id="rId90"/>
    <p:sldId id="269" r:id="rId91"/>
    <p:sldId id="974" r:id="rId92"/>
    <p:sldId id="710" r:id="rId93"/>
    <p:sldId id="970" r:id="rId94"/>
    <p:sldId id="971" r:id="rId95"/>
    <p:sldId id="972" r:id="rId96"/>
    <p:sldId id="739" r:id="rId97"/>
    <p:sldId id="738" r:id="rId98"/>
    <p:sldId id="734" r:id="rId99"/>
    <p:sldId id="876" r:id="rId100"/>
    <p:sldId id="675" r:id="rId101"/>
    <p:sldId id="676" r:id="rId102"/>
    <p:sldId id="677" r:id="rId103"/>
    <p:sldId id="678" r:id="rId104"/>
    <p:sldId id="674" r:id="rId105"/>
    <p:sldId id="679" r:id="rId106"/>
    <p:sldId id="877" r:id="rId107"/>
    <p:sldId id="878" r:id="rId108"/>
    <p:sldId id="973" r:id="rId1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p:restoredTop sz="95659"/>
  </p:normalViewPr>
  <p:slideViewPr>
    <p:cSldViewPr snapToGrid="0" snapToObjects="1">
      <p:cViewPr>
        <p:scale>
          <a:sx n="97" d="100"/>
          <a:sy n="97" d="100"/>
        </p:scale>
        <p:origin x="1624" y="176"/>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7/15/21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1554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44</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8470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88</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92</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93</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94</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95</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97</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108</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7/15/21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7/15/21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7/15/21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7/15/21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7/15/21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7/15/21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7/15/21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7/15/21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7/15/21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7/15/21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7/15/21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7/15/21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0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0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03.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1.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2.png"/><Relationship Id="rId9" Type="http://schemas.openxmlformats.org/officeDocument/2006/relationships/image" Target="../media/image42.png"/></Relationships>
</file>

<file path=ppt/slides/_rels/slide29.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9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470.png"/><Relationship Id="rId7" Type="http://schemas.openxmlformats.org/officeDocument/2006/relationships/image" Target="../media/image29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70.png"/><Relationship Id="rId4" Type="http://schemas.openxmlformats.org/officeDocument/2006/relationships/image" Target="../media/image260.png"/></Relationships>
</file>

<file path=ppt/slides/_rels/slide39.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480.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500.png"/><Relationship Id="rId4" Type="http://schemas.openxmlformats.org/officeDocument/2006/relationships/image" Target="../media/image490.png"/><Relationship Id="rId9" Type="http://schemas.openxmlformats.org/officeDocument/2006/relationships/image" Target="../media/image321.png"/></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61.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57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8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01.png"/><Relationship Id="rId7" Type="http://schemas.openxmlformats.org/officeDocument/2006/relationships/image" Target="../media/image380.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1.png"/></Relationships>
</file>

<file path=ppt/slides/_rels/slide56.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631.png"/><Relationship Id="rId4" Type="http://schemas.openxmlformats.org/officeDocument/2006/relationships/image" Target="../media/image580.png"/></Relationships>
</file>

<file path=ppt/slides/_rels/slide61.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9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74.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660.png"/></Relationships>
</file>

<file path=ppt/slides/_rels/slide7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33821"/>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100</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01003341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08396"/>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0173" y="1144410"/>
                <a:ext cx="11599473" cy="5332728"/>
              </a:xfrm>
            </p:spPr>
            <p:txBody>
              <a:bodyPr>
                <a:normAutofit/>
              </a:bodyPr>
              <a:lstStyle/>
              <a:p>
                <a:pPr marL="342900" indent="-342900" algn="l">
                  <a:lnSpc>
                    <a:spcPct val="120000"/>
                  </a:lnSpc>
                  <a:spcBef>
                    <a:spcPts val="40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cs typeface="Arial" panose="020B0604020202020204" pitchFamily="34" charset="0"/>
                  </a:rPr>
                  <a:t>=0</a:t>
                </a: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0173" y="1144410"/>
                <a:ext cx="11599473" cy="5332728"/>
              </a:xfrm>
              <a:blipFill>
                <a:blip r:embed="rId2"/>
                <a:stretch>
                  <a:fillRect l="-5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101</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99315060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55646"/>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676565"/>
                <a:ext cx="11599473"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676565"/>
                <a:ext cx="11599473" cy="5345600"/>
              </a:xfrm>
              <a:blipFill>
                <a:blip r:embed="rId2"/>
                <a:stretch>
                  <a:fillRect l="-1093" t="-14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102</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1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13405573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103</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104</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105</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106</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903"/>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107</a:t>
            </a:fld>
            <a:endParaRPr lang="en-US" altLang="en-US"/>
          </a:p>
        </p:txBody>
      </p:sp>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a:t>+</a:t>
                </a:r>
                <a:r>
                  <a:rPr lang="en-US">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174" t="-6667" b="-2333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spTree>
    <p:extLst>
      <p:ext uri="{BB962C8B-B14F-4D97-AF65-F5344CB8AC3E}">
        <p14:creationId xmlns:p14="http://schemas.microsoft.com/office/powerpoint/2010/main" val="43153490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L networks,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and T networks</a:t>
                </a:r>
              </a:p>
              <a:p>
                <a:pPr marL="342900" indent="-342900" algn="l">
                  <a:buFont typeface="Arial" panose="020B0604020202020204" pitchFamily="34" charset="0"/>
                  <a:buChar char="•"/>
                </a:pPr>
                <a:r>
                  <a:rPr lang="en-US" sz="20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108</a:t>
            </a:fld>
            <a:endParaRPr lang="en-US"/>
          </a:p>
        </p:txBody>
      </p:sp>
    </p:spTree>
    <p:extLst>
      <p:ext uri="{BB962C8B-B14F-4D97-AF65-F5344CB8AC3E}">
        <p14:creationId xmlns:p14="http://schemas.microsoft.com/office/powerpoint/2010/main" val="444889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a:t>
                </a:r>
                <a:r>
                  <a:rPr lang="en-US"/>
                  <a:t>track it? </a:t>
                </a:r>
                <a:r>
                  <a:rPr lang="en-US" dirty="0"/>
                  <a:t>(It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473" t="-58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436559" y="32963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8876694" cy="4351338"/>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8876694" cy="4351338"/>
              </a:xfrm>
              <a:blipFill>
                <a:blip r:embed="rId2"/>
                <a:stretch>
                  <a:fillRect l="-857"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515357"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598448" y="1565740"/>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7862651"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75118" y="924856"/>
                <a:ext cx="8401603" cy="60263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for forward wave</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for reverse wave</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𝜌</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den>
                    </m:f>
                  </m:oMath>
                </a14:m>
                <a:r>
                  <a:rPr lang="en-US" sz="2000" dirty="0">
                    <a:solidFill>
                      <a:srgbClr val="000000"/>
                    </a:solidFill>
                  </a:rPr>
                  <a:t>,  </a:t>
                </a:r>
                <a14:m>
                  <m:oMath xmlns:m="http://schemas.openxmlformats.org/officeDocument/2006/math">
                    <m:r>
                      <m:rPr>
                        <m:sty m:val="p"/>
                      </m:rPr>
                      <a:rPr lang="en-US" sz="2000">
                        <a:solidFill>
                          <a:srgbClr val="000000"/>
                        </a:solidFill>
                        <a:latin typeface="Cambria Math" panose="02040503050406030204" pitchFamily="18" charset="0"/>
                      </a:rPr>
                      <m:t>Z</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𝑉</m:t>
                        </m:r>
                      </m:num>
                      <m:den>
                        <m:r>
                          <a:rPr lang="en-US" sz="2000" i="1">
                            <a:solidFill>
                              <a:srgbClr val="000000"/>
                            </a:solidFill>
                            <a:latin typeface="Cambria Math" panose="02040503050406030204" pitchFamily="18" charset="0"/>
                          </a:rPr>
                          <m:t>𝐼</m:t>
                        </m:r>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den>
                        </m:f>
                      </m:num>
                      <m:den>
                        <m:r>
                          <a:rPr lang="en-US" sz="2000" i="1">
                            <a:solidFill>
                              <a:srgbClr val="000000"/>
                            </a:solidFill>
                            <a:latin typeface="Cambria Math" panose="02040503050406030204" pitchFamily="18" charset="0"/>
                          </a:rPr>
                          <m:t>1+</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den>
                    </m:f>
                    <m:r>
                      <a:rPr lang="en-US" sz="200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num>
                      <m:den>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den>
                    </m:f>
                  </m:oMath>
                </a14:m>
                <a:r>
                  <a:rPr lang="en-US" sz="2000" dirty="0">
                    <a:solidFill>
                      <a:srgbClr val="000000"/>
                    </a:solidFill>
                  </a:rPr>
                  <a:t> </a:t>
                </a: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𝜌</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𝜌</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𝜌</m:t>
                    </m:r>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75118" y="924856"/>
                <a:ext cx="8401603" cy="6026391"/>
              </a:xfrm>
              <a:prstGeom prst="rect">
                <a:avLst/>
              </a:prstGeom>
              <a:blipFill>
                <a:blip r:embed="rId3"/>
                <a:stretch>
                  <a:fillRect l="-120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008619" y="779931"/>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841671" y="1300326"/>
                <a:ext cx="5930248" cy="27658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Phasor: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841671" y="1300326"/>
                <a:ext cx="5930248" cy="2765873"/>
              </a:xfrm>
              <a:prstGeom prst="rect">
                <a:avLst/>
              </a:prstGeom>
              <a:blipFill>
                <a:blip r:embed="rId3"/>
                <a:stretch>
                  <a:fillRect l="-1496" t="-913"/>
                </a:stretch>
              </a:blipFill>
              <a:ln w="12700" cap="flat">
                <a:noFill/>
                <a:miter lim="400000"/>
              </a:ln>
              <a:effectLst/>
            </p:spPr>
            <p:txBody>
              <a:bodyPr/>
              <a:lstStyle/>
              <a:p>
                <a:r>
                  <a:rPr lang="en-US">
                    <a:noFill/>
                  </a:rPr>
                  <a:t> </a:t>
                </a:r>
              </a:p>
            </p:txBody>
          </p:sp>
        </mc:Fallback>
      </mc:AlternateContent>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grpSp>
        <p:nvGrpSpPr>
          <p:cNvPr id="94" name="Group 93">
            <a:extLst>
              <a:ext uri="{FF2B5EF4-FFF2-40B4-BE49-F238E27FC236}">
                <a16:creationId xmlns:a16="http://schemas.microsoft.com/office/drawing/2014/main" id="{57E082D8-BDEA-2146-82BE-5C32DDE9B97C}"/>
              </a:ext>
            </a:extLst>
          </p:cNvPr>
          <p:cNvGrpSpPr/>
          <p:nvPr/>
        </p:nvGrpSpPr>
        <p:grpSpPr>
          <a:xfrm>
            <a:off x="6715219" y="4623605"/>
            <a:ext cx="4796869" cy="1292090"/>
            <a:chOff x="7127143" y="4097629"/>
            <a:chExt cx="4796869" cy="1292090"/>
          </a:xfrm>
        </p:grpSpPr>
        <p:sp>
          <p:nvSpPr>
            <p:cNvPr id="53" name="Can 52">
              <a:extLst>
                <a:ext uri="{FF2B5EF4-FFF2-40B4-BE49-F238E27FC236}">
                  <a16:creationId xmlns:a16="http://schemas.microsoft.com/office/drawing/2014/main" id="{0053D95F-2620-2746-A4AC-3687AFE59500}"/>
                </a:ext>
              </a:extLst>
            </p:cNvPr>
            <p:cNvSpPr/>
            <p:nvPr/>
          </p:nvSpPr>
          <p:spPr>
            <a:xfrm rot="5400000">
              <a:off x="10369674" y="3960642"/>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02924829-5628-FF44-9C57-D28DED69BEF9}"/>
                </a:ext>
              </a:extLst>
            </p:cNvPr>
            <p:cNvCxnSpPr>
              <a:cxnSpLocks/>
            </p:cNvCxnSpPr>
            <p:nvPr/>
          </p:nvCxnSpPr>
          <p:spPr>
            <a:xfrm>
              <a:off x="9770586" y="4837968"/>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C6810C05-E349-E342-9170-74AEEF67F065}"/>
                </a:ext>
              </a:extLst>
            </p:cNvPr>
            <p:cNvSpPr/>
            <p:nvPr/>
          </p:nvSpPr>
          <p:spPr>
            <a:xfrm>
              <a:off x="11832572" y="48006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A54A84A4-304E-8242-8004-3D4753D89497}"/>
                </a:ext>
              </a:extLst>
            </p:cNvPr>
            <p:cNvSpPr txBox="1"/>
            <p:nvPr/>
          </p:nvSpPr>
          <p:spPr>
            <a:xfrm>
              <a:off x="10431105" y="4097629"/>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58" name="Straight Connector 57">
              <a:extLst>
                <a:ext uri="{FF2B5EF4-FFF2-40B4-BE49-F238E27FC236}">
                  <a16:creationId xmlns:a16="http://schemas.microsoft.com/office/drawing/2014/main" id="{DD74CD6F-B47F-2549-822B-C8304D54C6E6}"/>
                </a:ext>
              </a:extLst>
            </p:cNvPr>
            <p:cNvCxnSpPr>
              <a:cxnSpLocks/>
            </p:cNvCxnSpPr>
            <p:nvPr/>
          </p:nvCxnSpPr>
          <p:spPr>
            <a:xfrm>
              <a:off x="11461560" y="5260878"/>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483BD155-396E-A046-86A7-28DACFCB2AD7}"/>
                </a:ext>
              </a:extLst>
            </p:cNvPr>
            <p:cNvSpPr/>
            <p:nvPr/>
          </p:nvSpPr>
          <p:spPr>
            <a:xfrm>
              <a:off x="11827322" y="52099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3242C40D-D9B9-2C43-A22B-61C4AD9ED4FC}"/>
                </a:ext>
              </a:extLst>
            </p:cNvPr>
            <p:cNvSpPr txBox="1"/>
            <p:nvPr/>
          </p:nvSpPr>
          <p:spPr>
            <a:xfrm>
              <a:off x="10708758" y="4842028"/>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74" name="Straight Arrow Connector 73">
              <a:extLst>
                <a:ext uri="{FF2B5EF4-FFF2-40B4-BE49-F238E27FC236}">
                  <a16:creationId xmlns:a16="http://schemas.microsoft.com/office/drawing/2014/main" id="{3A45E972-DAD7-A04D-97CF-586953F0317A}"/>
                </a:ext>
              </a:extLst>
            </p:cNvPr>
            <p:cNvCxnSpPr>
              <a:cxnSpLocks/>
            </p:cNvCxnSpPr>
            <p:nvPr/>
          </p:nvCxnSpPr>
          <p:spPr>
            <a:xfrm>
              <a:off x="10167157" y="44752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76" name="Group 207">
              <a:extLst>
                <a:ext uri="{FF2B5EF4-FFF2-40B4-BE49-F238E27FC236}">
                  <a16:creationId xmlns:a16="http://schemas.microsoft.com/office/drawing/2014/main" id="{74635BAA-5FDE-5B4E-88BF-78FE4013AEA0}"/>
                </a:ext>
              </a:extLst>
            </p:cNvPr>
            <p:cNvGrpSpPr>
              <a:grpSpLocks/>
            </p:cNvGrpSpPr>
            <p:nvPr/>
          </p:nvGrpSpPr>
          <p:grpSpPr bwMode="auto">
            <a:xfrm>
              <a:off x="7657813" y="4618649"/>
              <a:ext cx="304800" cy="762000"/>
              <a:chOff x="4560" y="2400"/>
              <a:chExt cx="192" cy="480"/>
            </a:xfrm>
          </p:grpSpPr>
          <p:sp>
            <p:nvSpPr>
              <p:cNvPr id="77" name="Oval 111">
                <a:extLst>
                  <a:ext uri="{FF2B5EF4-FFF2-40B4-BE49-F238E27FC236}">
                    <a16:creationId xmlns:a16="http://schemas.microsoft.com/office/drawing/2014/main" id="{13F4B067-F755-594D-A276-2BE6E8BF909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8" name="Line 112">
                <a:extLst>
                  <a:ext uri="{FF2B5EF4-FFF2-40B4-BE49-F238E27FC236}">
                    <a16:creationId xmlns:a16="http://schemas.microsoft.com/office/drawing/2014/main" id="{E7EB77A3-66FC-6B40-9B91-A3B99FB91EE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13">
                <a:extLst>
                  <a:ext uri="{FF2B5EF4-FFF2-40B4-BE49-F238E27FC236}">
                    <a16:creationId xmlns:a16="http://schemas.microsoft.com/office/drawing/2014/main" id="{0CBC5616-5AAB-1540-811A-571859479F1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14">
                <a:extLst>
                  <a:ext uri="{FF2B5EF4-FFF2-40B4-BE49-F238E27FC236}">
                    <a16:creationId xmlns:a16="http://schemas.microsoft.com/office/drawing/2014/main" id="{B708AD24-21AE-2D4D-A07F-1D186425A3A2}"/>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15">
                <a:extLst>
                  <a:ext uri="{FF2B5EF4-FFF2-40B4-BE49-F238E27FC236}">
                    <a16:creationId xmlns:a16="http://schemas.microsoft.com/office/drawing/2014/main" id="{4AC1BC11-0AFB-C247-B7B0-4E2723C13932}"/>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6">
                <a:extLst>
                  <a:ext uri="{FF2B5EF4-FFF2-40B4-BE49-F238E27FC236}">
                    <a16:creationId xmlns:a16="http://schemas.microsoft.com/office/drawing/2014/main" id="{F3DF03CB-F6C8-E846-AF53-931D93DABF1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3" name="Group 117">
                <a:extLst>
                  <a:ext uri="{FF2B5EF4-FFF2-40B4-BE49-F238E27FC236}">
                    <a16:creationId xmlns:a16="http://schemas.microsoft.com/office/drawing/2014/main" id="{4A23B0A3-441F-7E43-AD68-A7835B4E16FA}"/>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95BED2B-5D01-5447-8490-AA92A18AAAC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119">
                  <a:extLst>
                    <a:ext uri="{FF2B5EF4-FFF2-40B4-BE49-F238E27FC236}">
                      <a16:creationId xmlns:a16="http://schemas.microsoft.com/office/drawing/2014/main" id="{5938ADEB-1E39-7542-BFE8-D4E9B5EEB4C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6" name="Freeform 12">
              <a:extLst>
                <a:ext uri="{FF2B5EF4-FFF2-40B4-BE49-F238E27FC236}">
                  <a16:creationId xmlns:a16="http://schemas.microsoft.com/office/drawing/2014/main" id="{4A9999E7-BBA4-D849-B5D0-80486916E5E5}"/>
                </a:ext>
              </a:extLst>
            </p:cNvPr>
            <p:cNvSpPr>
              <a:spLocks noChangeAspect="1"/>
            </p:cNvSpPr>
            <p:nvPr/>
          </p:nvSpPr>
          <p:spPr bwMode="auto">
            <a:xfrm flipV="1">
              <a:off x="7769852" y="4183808"/>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87" name="TextBox 86">
              <a:extLst>
                <a:ext uri="{FF2B5EF4-FFF2-40B4-BE49-F238E27FC236}">
                  <a16:creationId xmlns:a16="http://schemas.microsoft.com/office/drawing/2014/main" id="{2F6C3108-DFA9-4D47-BFEF-4A278D72B5D5}"/>
                </a:ext>
              </a:extLst>
            </p:cNvPr>
            <p:cNvSpPr txBox="1"/>
            <p:nvPr/>
          </p:nvSpPr>
          <p:spPr>
            <a:xfrm>
              <a:off x="7369069" y="4234895"/>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C5A5C92F-A003-4948-BC95-6F4C0512A72A}"/>
                    </a:ext>
                  </a:extLst>
                </p:cNvPr>
                <p:cNvSpPr txBox="1"/>
                <p:nvPr/>
              </p:nvSpPr>
              <p:spPr>
                <a:xfrm>
                  <a:off x="7127143" y="4846364"/>
                  <a:ext cx="527174"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m:oMathPara>
                  </a14:m>
                  <a:endParaRPr lang="en-US" dirty="0"/>
                </a:p>
              </p:txBody>
            </p:sp>
          </mc:Choice>
          <mc:Fallback xmlns="">
            <p:sp>
              <p:nvSpPr>
                <p:cNvPr id="88" name="TextBox 87">
                  <a:extLst>
                    <a:ext uri="{FF2B5EF4-FFF2-40B4-BE49-F238E27FC236}">
                      <a16:creationId xmlns:a16="http://schemas.microsoft.com/office/drawing/2014/main" id="{C5A5C92F-A003-4948-BC95-6F4C0512A72A}"/>
                    </a:ext>
                  </a:extLst>
                </p:cNvPr>
                <p:cNvSpPr txBox="1">
                  <a:spLocks noRot="1" noChangeAspect="1" noMove="1" noResize="1" noEditPoints="1" noAdjustHandles="1" noChangeArrowheads="1" noChangeShapeType="1" noTextEdit="1"/>
                </p:cNvSpPr>
                <p:nvPr/>
              </p:nvSpPr>
              <p:spPr>
                <a:xfrm>
                  <a:off x="7127143" y="4846364"/>
                  <a:ext cx="527174" cy="307777"/>
                </a:xfrm>
                <a:prstGeom prst="rect">
                  <a:avLst/>
                </a:prstGeom>
                <a:blipFill>
                  <a:blip r:embed="rId4"/>
                  <a:stretch>
                    <a:fillRect/>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BC49BE8C-E2BE-1442-9E16-08993BFF78F7}"/>
                </a:ext>
              </a:extLst>
            </p:cNvPr>
            <p:cNvSpPr/>
            <p:nvPr/>
          </p:nvSpPr>
          <p:spPr>
            <a:xfrm>
              <a:off x="7767535" y="52982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4E29AAC4-1B53-AD48-B074-DF8F2145B4EE}"/>
                </a:ext>
              </a:extLst>
            </p:cNvPr>
            <p:cNvSpPr/>
            <p:nvPr/>
          </p:nvSpPr>
          <p:spPr>
            <a:xfrm>
              <a:off x="7761312" y="41443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ight Arrow 74">
              <a:extLst>
                <a:ext uri="{FF2B5EF4-FFF2-40B4-BE49-F238E27FC236}">
                  <a16:creationId xmlns:a16="http://schemas.microsoft.com/office/drawing/2014/main" id="{AF801D26-D078-EA47-BA47-39C8CDEE80C6}"/>
                </a:ext>
              </a:extLst>
            </p:cNvPr>
            <p:cNvSpPr/>
            <p:nvPr/>
          </p:nvSpPr>
          <p:spPr>
            <a:xfrm>
              <a:off x="8967210" y="4853662"/>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ight Arrow 91">
              <a:extLst>
                <a:ext uri="{FF2B5EF4-FFF2-40B4-BE49-F238E27FC236}">
                  <a16:creationId xmlns:a16="http://schemas.microsoft.com/office/drawing/2014/main" id="{B56C978D-7FCA-4A4C-8F7C-FE35F510A263}"/>
                </a:ext>
              </a:extLst>
            </p:cNvPr>
            <p:cNvSpPr/>
            <p:nvPr/>
          </p:nvSpPr>
          <p:spPr>
            <a:xfrm flipH="1">
              <a:off x="8465081" y="4855121"/>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a:extLst>
              <a:ext uri="{FF2B5EF4-FFF2-40B4-BE49-F238E27FC236}">
                <a16:creationId xmlns:a16="http://schemas.microsoft.com/office/drawing/2014/main" id="{BB9D811E-7829-4141-88B2-D06A52CFE91A}"/>
              </a:ext>
            </a:extLst>
          </p:cNvPr>
          <p:cNvGrpSpPr/>
          <p:nvPr/>
        </p:nvGrpSpPr>
        <p:grpSpPr>
          <a:xfrm>
            <a:off x="6928658" y="1148783"/>
            <a:ext cx="4592777" cy="2551775"/>
            <a:chOff x="6928658" y="1148783"/>
            <a:chExt cx="4592777" cy="2551775"/>
          </a:xfrm>
        </p:grpSpPr>
        <p:sp>
          <p:nvSpPr>
            <p:cNvPr id="7" name="Can 6">
              <a:extLst>
                <a:ext uri="{FF2B5EF4-FFF2-40B4-BE49-F238E27FC236}">
                  <a16:creationId xmlns:a16="http://schemas.microsoft.com/office/drawing/2014/main" id="{C2CC565B-501D-A740-855F-10206452B0FC}"/>
                </a:ext>
              </a:extLst>
            </p:cNvPr>
            <p:cNvSpPr/>
            <p:nvPr/>
          </p:nvSpPr>
          <p:spPr>
            <a:xfrm rot="5400000">
              <a:off x="9483622" y="555633"/>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433864" y="1974529"/>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429995" y="19257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493950" y="2334094"/>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058983" y="233934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424745" y="228837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443008" y="316984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290808" y="2413515"/>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402847" y="1978674"/>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002064" y="2029761"/>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821749" y="2077648"/>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290808" y="1495905"/>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290808" y="1495905"/>
                  <a:ext cx="1355463" cy="408958"/>
                </a:xfrm>
                <a:prstGeom prst="rect">
                  <a:avLst/>
                </a:prstGeom>
                <a:blipFill>
                  <a:blip r:embed="rId5"/>
                  <a:stretch>
                    <a:fillRect t="-90909" b="-15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278952" y="3320839"/>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278952" y="3320839"/>
                  <a:ext cx="2429996" cy="379719"/>
                </a:xfrm>
                <a:prstGeom prst="rect">
                  <a:avLst/>
                </a:prstGeom>
                <a:blipFill>
                  <a:blip r:embed="rId6"/>
                  <a:stretch>
                    <a:fillRect t="-129032" b="-1806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210695" y="1925767"/>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210695" y="1925767"/>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9977950" y="2075054"/>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458994" y="2075054"/>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664560" y="1887083"/>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654317" y="3318141"/>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371992" y="1602962"/>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628987" y="1148783"/>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628987" y="1148783"/>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646349" y="2383291"/>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646349" y="2383291"/>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816960" y="2039483"/>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865959" y="154344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861347" y="2421291"/>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6928658" y="2612279"/>
              <a:ext cx="767255" cy="338554"/>
            </a:xfrm>
            <a:prstGeom prst="rect">
              <a:avLst/>
            </a:prstGeom>
            <a:noFill/>
          </p:spPr>
          <p:txBody>
            <a:bodyPr wrap="square" rtlCol="0">
              <a:spAutoFit/>
            </a:bodyPr>
            <a:lstStyle/>
            <a:p>
              <a:r>
                <a:rPr lang="en-US" sz="1600" dirty="0"/>
                <a:t>V</a:t>
              </a:r>
              <a:r>
                <a:rPr lang="en-US" sz="1600" baseline="-25000" dirty="0"/>
                <a:t>0</a:t>
              </a:r>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B1BC068-4D40-3B4B-98B3-AB6CB7D1F810}"/>
                  </a:ext>
                </a:extLst>
              </p:cNvPr>
              <p:cNvSpPr txBox="1"/>
              <p:nvPr/>
            </p:nvSpPr>
            <p:spPr>
              <a:xfrm>
                <a:off x="1303769" y="4484579"/>
                <a:ext cx="4909738" cy="15486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Power</a:t>
                </a: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This is the total available power</a:t>
                </a:r>
              </a:p>
            </p:txBody>
          </p:sp>
        </mc:Choice>
        <mc:Fallback xmlns="">
          <p:sp>
            <p:nvSpPr>
              <p:cNvPr id="96" name="TextBox 95">
                <a:extLst>
                  <a:ext uri="{FF2B5EF4-FFF2-40B4-BE49-F238E27FC236}">
                    <a16:creationId xmlns:a16="http://schemas.microsoft.com/office/drawing/2014/main" id="{FB1BC068-4D40-3B4B-98B3-AB6CB7D1F810}"/>
                  </a:ext>
                </a:extLst>
              </p:cNvPr>
              <p:cNvSpPr txBox="1">
                <a:spLocks noRot="1" noChangeAspect="1" noMove="1" noResize="1" noEditPoints="1" noAdjustHandles="1" noChangeArrowheads="1" noChangeShapeType="1" noTextEdit="1"/>
              </p:cNvSpPr>
              <p:nvPr/>
            </p:nvSpPr>
            <p:spPr>
              <a:xfrm>
                <a:off x="1303769" y="4484579"/>
                <a:ext cx="4909738" cy="1548692"/>
              </a:xfrm>
              <a:prstGeom prst="rect">
                <a:avLst/>
              </a:prstGeom>
              <a:blipFill>
                <a:blip r:embed="rId10"/>
                <a:stretch>
                  <a:fillRect l="-1804" t="-2439" r="-103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3572986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393"/>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238621"/>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a:rPr lang="en-US" sz="2000" b="0" i="1" smtClean="0">
                        <a:solidFill>
                          <a:srgbClr val="000000"/>
                        </a:solidFill>
                        <a:latin typeface="Cambria Math" panose="02040503050406030204" pitchFamily="18" charset="0"/>
                        <a:ea typeface="Calibri"/>
                        <a:cs typeface="Calibri"/>
                        <a:sym typeface="Calibri"/>
                      </a:rPr>
                      <m:t>𝑛𝑠</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𝑝𝑝</m:t>
                        </m:r>
                      </m:sub>
                    </m:sSub>
                  </m:oMath>
                </a14:m>
                <a:r>
                  <a:rPr lang="en-US" sz="2000"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with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Remove the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50</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to calculate L, and C for the coax</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238621"/>
                <a:ext cx="6836482" cy="5307618"/>
              </a:xfrm>
              <a:prstGeom prst="rect">
                <a:avLst/>
              </a:prstGeom>
              <a:blipFill>
                <a:blip r:embed="rId3"/>
                <a:stretch>
                  <a:fillRect l="-1670" t="-477" r="-55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p:grpSp>
        <p:nvGrpSpPr>
          <p:cNvPr id="93" name="Group 92">
            <a:extLst>
              <a:ext uri="{FF2B5EF4-FFF2-40B4-BE49-F238E27FC236}">
                <a16:creationId xmlns:a16="http://schemas.microsoft.com/office/drawing/2014/main" id="{29A641E1-30D4-1F47-BE74-4A493785EDF6}"/>
              </a:ext>
            </a:extLst>
          </p:cNvPr>
          <p:cNvGrpSpPr/>
          <p:nvPr/>
        </p:nvGrpSpPr>
        <p:grpSpPr>
          <a:xfrm>
            <a:off x="7221748" y="802767"/>
            <a:ext cx="5101819" cy="1832732"/>
            <a:chOff x="7245354" y="14154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803268" y="22352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803268" y="2235277"/>
                  <a:ext cx="543905" cy="307775"/>
                </a:xfrm>
                <a:prstGeom prst="rect">
                  <a:avLst/>
                </a:prstGeom>
                <a:blipFill>
                  <a:blip r:embed="rId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817529" y="10109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47163" y="21486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65374" y="20895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97242" y="14154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521593" y="25178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101177" y="25031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321335" y="21871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321335" y="2187124"/>
                  <a:ext cx="543905" cy="307775"/>
                </a:xfrm>
                <a:prstGeom prst="rect">
                  <a:avLst/>
                </a:prstGeom>
                <a:blipFill>
                  <a:blip r:embed="rId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86760" y="23241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408039" y="17627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103239" y="21382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122289" y="27437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122290" y="29249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510902" y="25031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34174" y="21100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62362" y="2460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94469" y="25027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94469" y="28720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68612" y="17968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68612" y="17968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94295" y="20160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94295" y="20160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45354" y="15065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45354" y="1506504"/>
                  <a:ext cx="2063881" cy="307775"/>
                </a:xfrm>
                <a:prstGeom prst="rect">
                  <a:avLst/>
                </a:prstGeom>
                <a:blipFill>
                  <a:blip r:embed="rId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206840" y="15519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206840" y="1551958"/>
                  <a:ext cx="981233" cy="307775"/>
                </a:xfrm>
                <a:prstGeom prst="rect">
                  <a:avLst/>
                </a:prstGeom>
                <a:blipFill>
                  <a:blip r:embed="rId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49934" y="18597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47334" y="21109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799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spTree>
    <p:extLst>
      <p:ext uri="{BB962C8B-B14F-4D97-AF65-F5344CB8AC3E}">
        <p14:creationId xmlns:p14="http://schemas.microsoft.com/office/powerpoint/2010/main" val="2918417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069080" y="1736697"/>
                <a:ext cx="10340137" cy="40925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Suppose we want to send voice over 100km of coax.</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SWR which is the ratio of the maximum to minimum output</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=250</m:t>
                    </m:r>
                    <m:f>
                      <m:fPr>
                        <m:ctrlPr>
                          <a:rPr lang="en-US" sz="2000" b="0" i="1" smtClean="0">
                            <a:solidFill>
                              <a:srgbClr val="000000"/>
                            </a:solidFill>
                            <a:latin typeface="Cambria Math" panose="02040503050406030204" pitchFamily="18" charset="0"/>
                            <a:ea typeface="Calibri"/>
                            <a:cs typeface="Calibri"/>
                            <a:sym typeface="Calibri"/>
                          </a:rPr>
                        </m:ctrlPr>
                      </m:fPr>
                      <m:num>
                        <m:r>
                          <a:rPr lang="en-US" sz="2000" b="0" i="1" smtClean="0">
                            <a:solidFill>
                              <a:srgbClr val="000000"/>
                            </a:solidFill>
                            <a:latin typeface="Cambria Math" panose="02040503050406030204" pitchFamily="18" charset="0"/>
                            <a:ea typeface="Calibri"/>
                            <a:cs typeface="Calibri"/>
                            <a:sym typeface="Calibri"/>
                          </a:rPr>
                          <m:t>𝑛𝐻</m:t>
                        </m:r>
                      </m:num>
                      <m:den>
                        <m:r>
                          <a:rPr lang="en-US" sz="2000" b="0" i="1" smtClean="0">
                            <a:solidFill>
                              <a:srgbClr val="000000"/>
                            </a:solidFill>
                            <a:latin typeface="Cambria Math" panose="02040503050406030204" pitchFamily="18" charset="0"/>
                            <a:ea typeface="Calibri"/>
                            <a:cs typeface="Calibri"/>
                            <a:sym typeface="Calibri"/>
                          </a:rPr>
                          <m:t>𝑚</m:t>
                        </m:r>
                      </m:den>
                    </m:f>
                    <m:r>
                      <a:rPr lang="en-US" sz="2000" b="0" i="1" smtClean="0">
                        <a:solidFill>
                          <a:srgbClr val="000000"/>
                        </a:solidFill>
                        <a:latin typeface="Cambria Math" panose="02040503050406030204" pitchFamily="18" charset="0"/>
                        <a:ea typeface="Calibri"/>
                        <a:cs typeface="Calibri"/>
                        <a:sym typeface="Calibri"/>
                      </a:rPr>
                      <m:t>, </m:t>
                    </m:r>
                    <m:r>
                      <a:rPr lang="en-US" sz="2000" b="0" i="1" smtClean="0">
                        <a:solidFill>
                          <a:srgbClr val="000000"/>
                        </a:solidFill>
                        <a:latin typeface="Cambria Math" panose="02040503050406030204" pitchFamily="18" charset="0"/>
                        <a:ea typeface="Calibri"/>
                        <a:cs typeface="Calibri"/>
                        <a:sym typeface="Calibri"/>
                      </a:rPr>
                      <m:t>𝐶</m:t>
                    </m:r>
                    <m:r>
                      <a:rPr lang="en-US" sz="2000" b="0" i="1" smtClean="0">
                        <a:solidFill>
                          <a:srgbClr val="000000"/>
                        </a:solidFill>
                        <a:latin typeface="Cambria Math" panose="02040503050406030204" pitchFamily="18" charset="0"/>
                        <a:ea typeface="Calibri"/>
                        <a:cs typeface="Calibri"/>
                        <a:sym typeface="Calibri"/>
                      </a:rPr>
                      <m:t>=100</m:t>
                    </m:r>
                    <m:r>
                      <a:rPr lang="en-US" sz="2000" b="0" i="1" smtClean="0">
                        <a:solidFill>
                          <a:srgbClr val="000000"/>
                        </a:solidFill>
                        <a:latin typeface="Cambria Math" panose="02040503050406030204" pitchFamily="18" charset="0"/>
                        <a:ea typeface="Calibri"/>
                        <a:cs typeface="Calibri"/>
                        <a:sym typeface="Calibri"/>
                      </a:rPr>
                      <m:t>𝑝𝑓</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𝑚</m:t>
                    </m:r>
                  </m:oMath>
                </a14:m>
                <a:r>
                  <a:rPr lang="en-US" sz="2000" dirty="0">
                    <a:solidFill>
                      <a:srgbClr val="000000"/>
                    </a:solidFill>
                    <a:latin typeface="Calibri"/>
                    <a:ea typeface="Calibri"/>
                    <a:cs typeface="Calibri"/>
                    <a:sym typeface="Calibri"/>
                  </a:rPr>
                  <a:t> and the distributed resistance at voice is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calculate total dB loss at 500, 1000 and 2000Hz using the high frequency approximation. </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Add a 100mH inductor every 1km.  Now what’s the loss?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069080" y="1736697"/>
                <a:ext cx="10340137" cy="4092582"/>
              </a:xfrm>
              <a:prstGeom prst="rect">
                <a:avLst/>
              </a:prstGeom>
              <a:blipFill>
                <a:blip r:embed="rId3"/>
                <a:stretch>
                  <a:fillRect l="-1104" t="-929" r="-24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spTree>
    <p:extLst>
      <p:ext uri="{BB962C8B-B14F-4D97-AF65-F5344CB8AC3E}">
        <p14:creationId xmlns:p14="http://schemas.microsoft.com/office/powerpoint/2010/main" val="9671280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54704" y="1249344"/>
                <a:ext cx="6902385" cy="51353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100 </m:t>
                    </m:r>
                    <m:r>
                      <a:rPr lang="en-US" b="0" i="1" smtClean="0">
                        <a:solidFill>
                          <a:srgbClr val="000000"/>
                        </a:solidFill>
                        <a:latin typeface="Cambria Math" panose="02040503050406030204" pitchFamily="18" charset="0"/>
                        <a:ea typeface="Calibri"/>
                        <a:cs typeface="Calibri"/>
                        <a:sym typeface="Calibri"/>
                      </a:rPr>
                      <m:t>𝑝𝐹</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the wave velocity by calculating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v.  How large is the frequency shift caused by the scope capacitance?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as usual,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ea typeface="Calibri"/>
                  <a:cs typeface="Calibri"/>
                  <a:sym typeface="Calibri"/>
                </a:endParaRPr>
              </a:p>
              <a:p>
                <a:pPr marL="457200" indent="-457200" defTabSz="457200"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4704" y="1249344"/>
                <a:ext cx="6902385" cy="5135322"/>
              </a:xfrm>
              <a:prstGeom prst="rect">
                <a:avLst/>
              </a:prstGeom>
              <a:blipFill>
                <a:blip r:embed="rId3"/>
                <a:stretch>
                  <a:fillRect l="-1471" t="-494" r="-128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a:p>
        </p:txBody>
      </p:sp>
      <p:grpSp>
        <p:nvGrpSpPr>
          <p:cNvPr id="5" name="Group 4">
            <a:extLst>
              <a:ext uri="{FF2B5EF4-FFF2-40B4-BE49-F238E27FC236}">
                <a16:creationId xmlns:a16="http://schemas.microsoft.com/office/drawing/2014/main" id="{923347E4-E9A1-DA46-BFBA-3734ACACAE8C}"/>
              </a:ext>
            </a:extLst>
          </p:cNvPr>
          <p:cNvGrpSpPr/>
          <p:nvPr/>
        </p:nvGrpSpPr>
        <p:grpSpPr>
          <a:xfrm>
            <a:off x="7354760" y="1249344"/>
            <a:ext cx="4783307" cy="2533439"/>
            <a:chOff x="7367155" y="1141851"/>
            <a:chExt cx="4783307"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40148" y="1470706"/>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40148" y="1470706"/>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66907" y="445771"/>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95827" y="1864667"/>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13280" y="18159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51295" y="1141851"/>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77235" y="2224231"/>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42268" y="2229484"/>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608030" y="21785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26293" y="2609816"/>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74093" y="1853486"/>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15479" y="1514079"/>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78893" y="1426412"/>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504024" y="2417023"/>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67156" y="2844293"/>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367155" y="1249344"/>
              <a:ext cx="1164495" cy="151247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13762" y="1957658"/>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13762" y="1957658"/>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35642" y="1800990"/>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35642" y="1800990"/>
                  <a:ext cx="852075" cy="369332"/>
                </a:xfrm>
                <a:prstGeom prst="rect">
                  <a:avLst/>
                </a:prstGeom>
                <a:blipFill>
                  <a:blip r:embed="rId6"/>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6088748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832470"/>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832470"/>
                <a:ext cx="5515120" cy="5348557"/>
              </a:xfrm>
              <a:prstGeom prst="rect">
                <a:avLst/>
              </a:prstGeom>
              <a:blipFill>
                <a:blip r:embed="rId5"/>
                <a:stretch>
                  <a:fillRect l="-1609" t="-474" b="-11374"/>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963892" cy="5364528"/>
              </a:xfrm>
              <a:prstGeom prst="rect">
                <a:avLst/>
              </a:prstGeom>
              <a:blipFill>
                <a:blip r:embed="rId3"/>
                <a:stretch>
                  <a:fillRect l="-1132"/>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89974" y="125136"/>
            <a:ext cx="114464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RF Filter with switch</a:t>
            </a:r>
            <a:endParaRPr sz="4400" dirty="0">
              <a:latin typeface="+mj-lt"/>
            </a:endParaRPr>
          </a:p>
        </p:txBody>
      </p:sp>
      <p:sp>
        <p:nvSpPr>
          <p:cNvPr id="2" name="Slide Number Placeholder 1">
            <a:extLst>
              <a:ext uri="{FF2B5EF4-FFF2-40B4-BE49-F238E27FC236}">
                <a16:creationId xmlns:a16="http://schemas.microsoft.com/office/drawing/2014/main" id="{57EDC600-F8AA-274B-AE17-12595F0B65F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grpSp>
        <p:nvGrpSpPr>
          <p:cNvPr id="4" name="Group 3">
            <a:extLst>
              <a:ext uri="{FF2B5EF4-FFF2-40B4-BE49-F238E27FC236}">
                <a16:creationId xmlns:a16="http://schemas.microsoft.com/office/drawing/2014/main" id="{90732DAC-50DE-1841-AABA-2D5813F9FF1C}"/>
              </a:ext>
            </a:extLst>
          </p:cNvPr>
          <p:cNvGrpSpPr/>
          <p:nvPr/>
        </p:nvGrpSpPr>
        <p:grpSpPr>
          <a:xfrm>
            <a:off x="8179357" y="1909187"/>
            <a:ext cx="3890575" cy="2646189"/>
            <a:chOff x="8105985" y="1877307"/>
            <a:chExt cx="3943852" cy="2678069"/>
          </a:xfrm>
        </p:grpSpPr>
        <p:sp>
          <p:nvSpPr>
            <p:cNvPr id="30" name="TextBox 29">
              <a:extLst>
                <a:ext uri="{FF2B5EF4-FFF2-40B4-BE49-F238E27FC236}">
                  <a16:creationId xmlns:a16="http://schemas.microsoft.com/office/drawing/2014/main" id="{A16B11EC-2C02-8E42-B2BA-1C1015689D3E}"/>
                </a:ext>
              </a:extLst>
            </p:cNvPr>
            <p:cNvSpPr txBox="1"/>
            <p:nvPr/>
          </p:nvSpPr>
          <p:spPr>
            <a:xfrm>
              <a:off x="10760834" y="318888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a:t>
              </a:r>
            </a:p>
            <a:p>
              <a:pPr defTabSz="457200" latinLnBrk="1" hangingPunct="0"/>
              <a:r>
                <a:rPr lang="en-US" sz="1400" dirty="0">
                  <a:solidFill>
                    <a:srgbClr val="000000"/>
                  </a:solidFill>
                </a:rPr>
                <a:t>1K</a:t>
              </a:r>
            </a:p>
          </p:txBody>
        </p:sp>
        <p:grpSp>
          <p:nvGrpSpPr>
            <p:cNvPr id="32" name="Group 222">
              <a:extLst>
                <a:ext uri="{FF2B5EF4-FFF2-40B4-BE49-F238E27FC236}">
                  <a16:creationId xmlns:a16="http://schemas.microsoft.com/office/drawing/2014/main" id="{5A32F7E5-DC5F-4848-B3A5-CB9A0A34D5A4}"/>
                </a:ext>
              </a:extLst>
            </p:cNvPr>
            <p:cNvGrpSpPr>
              <a:grpSpLocks/>
            </p:cNvGrpSpPr>
            <p:nvPr/>
          </p:nvGrpSpPr>
          <p:grpSpPr bwMode="auto">
            <a:xfrm>
              <a:off x="9672914" y="3261459"/>
              <a:ext cx="304800" cy="381000"/>
              <a:chOff x="4272" y="3072"/>
              <a:chExt cx="192" cy="240"/>
            </a:xfrm>
          </p:grpSpPr>
          <p:sp>
            <p:nvSpPr>
              <p:cNvPr id="33" name="Line 99">
                <a:extLst>
                  <a:ext uri="{FF2B5EF4-FFF2-40B4-BE49-F238E27FC236}">
                    <a16:creationId xmlns:a16="http://schemas.microsoft.com/office/drawing/2014/main" id="{781E2F0C-5066-8D44-A382-76039A3E9C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0">
                <a:extLst>
                  <a:ext uri="{FF2B5EF4-FFF2-40B4-BE49-F238E27FC236}">
                    <a16:creationId xmlns:a16="http://schemas.microsoft.com/office/drawing/2014/main" id="{98BB8122-B3EE-DD47-841F-B9F2B2B987D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1">
                <a:extLst>
                  <a:ext uri="{FF2B5EF4-FFF2-40B4-BE49-F238E27FC236}">
                    <a16:creationId xmlns:a16="http://schemas.microsoft.com/office/drawing/2014/main" id="{66573A7B-73A7-E849-8A1A-899FE83C0AB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2">
                <a:extLst>
                  <a:ext uri="{FF2B5EF4-FFF2-40B4-BE49-F238E27FC236}">
                    <a16:creationId xmlns:a16="http://schemas.microsoft.com/office/drawing/2014/main" id="{2E1F9585-C38A-644F-BCC7-EBD55251BC4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3">
                <a:extLst>
                  <a:ext uri="{FF2B5EF4-FFF2-40B4-BE49-F238E27FC236}">
                    <a16:creationId xmlns:a16="http://schemas.microsoft.com/office/drawing/2014/main" id="{DFF2C887-0B8F-8F48-A089-3F95DA615B7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4">
                <a:extLst>
                  <a:ext uri="{FF2B5EF4-FFF2-40B4-BE49-F238E27FC236}">
                    <a16:creationId xmlns:a16="http://schemas.microsoft.com/office/drawing/2014/main" id="{ACED6E18-1863-3748-97FF-09134E1F7B6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Oval 59">
              <a:extLst>
                <a:ext uri="{FF2B5EF4-FFF2-40B4-BE49-F238E27FC236}">
                  <a16:creationId xmlns:a16="http://schemas.microsoft.com/office/drawing/2014/main" id="{8E368464-0F79-D142-83B1-D83644313DA6}"/>
                </a:ext>
              </a:extLst>
            </p:cNvPr>
            <p:cNvSpPr/>
            <p:nvPr/>
          </p:nvSpPr>
          <p:spPr>
            <a:xfrm>
              <a:off x="10928575" y="30486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96C14FB8-2972-8843-BC9C-BD27771787B4}"/>
                </a:ext>
              </a:extLst>
            </p:cNvPr>
            <p:cNvSpPr txBox="1"/>
            <p:nvPr/>
          </p:nvSpPr>
          <p:spPr>
            <a:xfrm flipH="1">
              <a:off x="8150728" y="2858086"/>
              <a:ext cx="65590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baseline="-250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D3DC0B9B-CF7F-1F47-809B-1D998D0B28AE}"/>
                </a:ext>
              </a:extLst>
            </p:cNvPr>
            <p:cNvSpPr txBox="1"/>
            <p:nvPr/>
          </p:nvSpPr>
          <p:spPr>
            <a:xfrm>
              <a:off x="8997332" y="18773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p>
            <a:p>
              <a:pPr defTabSz="457200" latinLnBrk="1" hangingPunct="0"/>
              <a:r>
                <a:rPr lang="en-US" sz="1400" dirty="0">
                  <a:solidFill>
                    <a:srgbClr val="000000"/>
                  </a:solidFill>
                </a:rPr>
                <a:t>50 pF</a:t>
              </a:r>
            </a:p>
          </p:txBody>
        </p:sp>
        <p:sp>
          <p:nvSpPr>
            <p:cNvPr id="82" name="TextBox 81">
              <a:extLst>
                <a:ext uri="{FF2B5EF4-FFF2-40B4-BE49-F238E27FC236}">
                  <a16:creationId xmlns:a16="http://schemas.microsoft.com/office/drawing/2014/main" id="{AF5AB882-061C-BB4A-972B-446A0C324F08}"/>
                </a:ext>
              </a:extLst>
            </p:cNvPr>
            <p:cNvSpPr txBox="1"/>
            <p:nvPr/>
          </p:nvSpPr>
          <p:spPr>
            <a:xfrm>
              <a:off x="8105985" y="2353419"/>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Ant</a:t>
              </a:r>
            </a:p>
          </p:txBody>
        </p:sp>
        <p:grpSp>
          <p:nvGrpSpPr>
            <p:cNvPr id="89" name="Group 478">
              <a:extLst>
                <a:ext uri="{FF2B5EF4-FFF2-40B4-BE49-F238E27FC236}">
                  <a16:creationId xmlns:a16="http://schemas.microsoft.com/office/drawing/2014/main" id="{17BC810D-AC82-0242-9CF1-4F40EC9095F3}"/>
                </a:ext>
              </a:extLst>
            </p:cNvPr>
            <p:cNvGrpSpPr>
              <a:grpSpLocks/>
            </p:cNvGrpSpPr>
            <p:nvPr/>
          </p:nvGrpSpPr>
          <p:grpSpPr bwMode="auto">
            <a:xfrm flipH="1">
              <a:off x="9425696" y="2705685"/>
              <a:ext cx="401622" cy="609600"/>
              <a:chOff x="4656" y="1344"/>
              <a:chExt cx="192" cy="384"/>
            </a:xfrm>
          </p:grpSpPr>
          <p:sp>
            <p:nvSpPr>
              <p:cNvPr id="90" name="Freeform 89">
                <a:extLst>
                  <a:ext uri="{FF2B5EF4-FFF2-40B4-BE49-F238E27FC236}">
                    <a16:creationId xmlns:a16="http://schemas.microsoft.com/office/drawing/2014/main" id="{6C6E3675-6884-E840-B469-21B0F47D4FC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1" name="Line 36">
                <a:extLst>
                  <a:ext uri="{FF2B5EF4-FFF2-40B4-BE49-F238E27FC236}">
                    <a16:creationId xmlns:a16="http://schemas.microsoft.com/office/drawing/2014/main" id="{1EC7D462-CB05-EC47-8F93-DC0997F01F18}"/>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37">
                <a:extLst>
                  <a:ext uri="{FF2B5EF4-FFF2-40B4-BE49-F238E27FC236}">
                    <a16:creationId xmlns:a16="http://schemas.microsoft.com/office/drawing/2014/main" id="{7A95B22C-3D3E-0C47-9604-43498DAA016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Freeform 92">
                <a:extLst>
                  <a:ext uri="{FF2B5EF4-FFF2-40B4-BE49-F238E27FC236}">
                    <a16:creationId xmlns:a16="http://schemas.microsoft.com/office/drawing/2014/main" id="{5AC2EE97-3B68-C348-ABF1-4FE6295664BA}"/>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94" name="Group 209">
              <a:extLst>
                <a:ext uri="{FF2B5EF4-FFF2-40B4-BE49-F238E27FC236}">
                  <a16:creationId xmlns:a16="http://schemas.microsoft.com/office/drawing/2014/main" id="{FD76EB74-4E47-2745-93B9-E780F52CC759}"/>
                </a:ext>
              </a:extLst>
            </p:cNvPr>
            <p:cNvGrpSpPr>
              <a:grpSpLocks/>
            </p:cNvGrpSpPr>
            <p:nvPr/>
          </p:nvGrpSpPr>
          <p:grpSpPr bwMode="auto">
            <a:xfrm rot="16200000">
              <a:off x="10119244" y="2335318"/>
              <a:ext cx="152400" cy="762000"/>
              <a:chOff x="3935" y="1728"/>
              <a:chExt cx="96" cy="480"/>
            </a:xfrm>
          </p:grpSpPr>
          <p:sp>
            <p:nvSpPr>
              <p:cNvPr id="95" name="Arc 59">
                <a:extLst>
                  <a:ext uri="{FF2B5EF4-FFF2-40B4-BE49-F238E27FC236}">
                    <a16:creationId xmlns:a16="http://schemas.microsoft.com/office/drawing/2014/main" id="{CF971EC3-8472-AE4D-895F-848390592DD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0">
                <a:extLst>
                  <a:ext uri="{FF2B5EF4-FFF2-40B4-BE49-F238E27FC236}">
                    <a16:creationId xmlns:a16="http://schemas.microsoft.com/office/drawing/2014/main" id="{2F5A1F57-431C-8244-BED2-F06866EFD9B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1">
                <a:extLst>
                  <a:ext uri="{FF2B5EF4-FFF2-40B4-BE49-F238E27FC236}">
                    <a16:creationId xmlns:a16="http://schemas.microsoft.com/office/drawing/2014/main" id="{E5A411D3-5432-4D47-B11F-9DE14937D2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2">
                <a:extLst>
                  <a:ext uri="{FF2B5EF4-FFF2-40B4-BE49-F238E27FC236}">
                    <a16:creationId xmlns:a16="http://schemas.microsoft.com/office/drawing/2014/main" id="{A2E8F309-BEEE-4646-B67E-445A149C02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63">
                <a:extLst>
                  <a:ext uri="{FF2B5EF4-FFF2-40B4-BE49-F238E27FC236}">
                    <a16:creationId xmlns:a16="http://schemas.microsoft.com/office/drawing/2014/main" id="{082BF253-2942-3449-BE72-3CC96069CBF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64">
                <a:extLst>
                  <a:ext uri="{FF2B5EF4-FFF2-40B4-BE49-F238E27FC236}">
                    <a16:creationId xmlns:a16="http://schemas.microsoft.com/office/drawing/2014/main" id="{9ACBFA37-EE63-5A4A-964C-9E9FD4914A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Arc 65">
                <a:extLst>
                  <a:ext uri="{FF2B5EF4-FFF2-40B4-BE49-F238E27FC236}">
                    <a16:creationId xmlns:a16="http://schemas.microsoft.com/office/drawing/2014/main" id="{5A9F111B-00D7-0142-A630-5DEC8CFA5A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6">
                <a:extLst>
                  <a:ext uri="{FF2B5EF4-FFF2-40B4-BE49-F238E27FC236}">
                    <a16:creationId xmlns:a16="http://schemas.microsoft.com/office/drawing/2014/main" id="{08E9EB33-DD19-1942-B0D8-FB36A082F38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7">
                <a:extLst>
                  <a:ext uri="{FF2B5EF4-FFF2-40B4-BE49-F238E27FC236}">
                    <a16:creationId xmlns:a16="http://schemas.microsoft.com/office/drawing/2014/main" id="{36AC712B-2758-DD45-A3AE-A88B6630310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68">
                <a:extLst>
                  <a:ext uri="{FF2B5EF4-FFF2-40B4-BE49-F238E27FC236}">
                    <a16:creationId xmlns:a16="http://schemas.microsoft.com/office/drawing/2014/main" id="{4805DAA8-722C-AE4C-9202-A59BB29845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9">
                <a:extLst>
                  <a:ext uri="{FF2B5EF4-FFF2-40B4-BE49-F238E27FC236}">
                    <a16:creationId xmlns:a16="http://schemas.microsoft.com/office/drawing/2014/main" id="{557969BE-E8F8-4C4A-A0C2-AEF7E4D7F2B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70">
                <a:extLst>
                  <a:ext uri="{FF2B5EF4-FFF2-40B4-BE49-F238E27FC236}">
                    <a16:creationId xmlns:a16="http://schemas.microsoft.com/office/drawing/2014/main" id="{B6F6F0EB-D29B-F445-B93A-91B867D565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71">
                <a:extLst>
                  <a:ext uri="{FF2B5EF4-FFF2-40B4-BE49-F238E27FC236}">
                    <a16:creationId xmlns:a16="http://schemas.microsoft.com/office/drawing/2014/main" id="{5FE7C589-5D52-C64D-85EA-D9465CFD2F0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08" name="Freeform 12">
              <a:extLst>
                <a:ext uri="{FF2B5EF4-FFF2-40B4-BE49-F238E27FC236}">
                  <a16:creationId xmlns:a16="http://schemas.microsoft.com/office/drawing/2014/main" id="{E111C8EF-5F2F-334D-A27D-0C732524E5FF}"/>
                </a:ext>
              </a:extLst>
            </p:cNvPr>
            <p:cNvSpPr>
              <a:spLocks noChangeAspect="1"/>
            </p:cNvSpPr>
            <p:nvPr/>
          </p:nvSpPr>
          <p:spPr bwMode="auto">
            <a:xfrm>
              <a:off x="10506284" y="27056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210">
              <a:extLst>
                <a:ext uri="{FF2B5EF4-FFF2-40B4-BE49-F238E27FC236}">
                  <a16:creationId xmlns:a16="http://schemas.microsoft.com/office/drawing/2014/main" id="{CEF4E8F4-9529-3446-9962-3B8CB2E52692}"/>
                </a:ext>
              </a:extLst>
            </p:cNvPr>
            <p:cNvGrpSpPr>
              <a:grpSpLocks/>
            </p:cNvGrpSpPr>
            <p:nvPr/>
          </p:nvGrpSpPr>
          <p:grpSpPr bwMode="auto">
            <a:xfrm rot="5400000">
              <a:off x="8998346" y="2338204"/>
              <a:ext cx="304800" cy="762000"/>
              <a:chOff x="3216" y="1728"/>
              <a:chExt cx="192" cy="480"/>
            </a:xfrm>
          </p:grpSpPr>
          <p:sp>
            <p:nvSpPr>
              <p:cNvPr id="110" name="Line 8">
                <a:extLst>
                  <a:ext uri="{FF2B5EF4-FFF2-40B4-BE49-F238E27FC236}">
                    <a16:creationId xmlns:a16="http://schemas.microsoft.com/office/drawing/2014/main" id="{8408E5E9-7628-E449-9E68-11064FD511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9">
                <a:extLst>
                  <a:ext uri="{FF2B5EF4-FFF2-40B4-BE49-F238E27FC236}">
                    <a16:creationId xmlns:a16="http://schemas.microsoft.com/office/drawing/2014/main" id="{C2A84699-8AB3-8449-A397-4F8BF0A1EA3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10">
                <a:extLst>
                  <a:ext uri="{FF2B5EF4-FFF2-40B4-BE49-F238E27FC236}">
                    <a16:creationId xmlns:a16="http://schemas.microsoft.com/office/drawing/2014/main" id="{C90A4791-DB10-444F-8083-C38DF2DA18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1">
                <a:extLst>
                  <a:ext uri="{FF2B5EF4-FFF2-40B4-BE49-F238E27FC236}">
                    <a16:creationId xmlns:a16="http://schemas.microsoft.com/office/drawing/2014/main" id="{EC882256-D3D0-7E43-B440-FDD3135C21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4" name="Oval 113">
              <a:extLst>
                <a:ext uri="{FF2B5EF4-FFF2-40B4-BE49-F238E27FC236}">
                  <a16:creationId xmlns:a16="http://schemas.microsoft.com/office/drawing/2014/main" id="{D319C02E-2AF3-9742-A913-4703C07C8176}"/>
                </a:ext>
              </a:extLst>
            </p:cNvPr>
            <p:cNvSpPr/>
            <p:nvPr/>
          </p:nvSpPr>
          <p:spPr>
            <a:xfrm>
              <a:off x="8756119" y="2678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1D68B577-44AA-3649-AB44-734EB8A37DBA}"/>
                </a:ext>
              </a:extLst>
            </p:cNvPr>
            <p:cNvCxnSpPr>
              <a:cxnSpLocks/>
            </p:cNvCxnSpPr>
            <p:nvPr/>
          </p:nvCxnSpPr>
          <p:spPr>
            <a:xfrm flipV="1">
              <a:off x="9086721" y="2535563"/>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Oval 115">
              <a:extLst>
                <a:ext uri="{FF2B5EF4-FFF2-40B4-BE49-F238E27FC236}">
                  <a16:creationId xmlns:a16="http://schemas.microsoft.com/office/drawing/2014/main" id="{6BDD127D-5AB0-D24F-8B57-73E8DFE6DC8D}"/>
                </a:ext>
              </a:extLst>
            </p:cNvPr>
            <p:cNvSpPr/>
            <p:nvPr/>
          </p:nvSpPr>
          <p:spPr>
            <a:xfrm>
              <a:off x="8752830" y="29572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1CC5DB51-8FEC-7044-98E7-D4043B8DE519}"/>
                </a:ext>
              </a:extLst>
            </p:cNvPr>
            <p:cNvSpPr txBox="1"/>
            <p:nvPr/>
          </p:nvSpPr>
          <p:spPr>
            <a:xfrm>
              <a:off x="9784382" y="287031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2N4124</a:t>
              </a:r>
            </a:p>
          </p:txBody>
        </p:sp>
        <p:cxnSp>
          <p:nvCxnSpPr>
            <p:cNvPr id="118" name="Straight Connector 117">
              <a:extLst>
                <a:ext uri="{FF2B5EF4-FFF2-40B4-BE49-F238E27FC236}">
                  <a16:creationId xmlns:a16="http://schemas.microsoft.com/office/drawing/2014/main" id="{FB61D507-D50D-F848-B71D-27FAB41F031B}"/>
                </a:ext>
              </a:extLst>
            </p:cNvPr>
            <p:cNvCxnSpPr>
              <a:cxnSpLocks/>
            </p:cNvCxnSpPr>
            <p:nvPr/>
          </p:nvCxnSpPr>
          <p:spPr>
            <a:xfrm>
              <a:off x="9420132" y="271631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9" name="Freeform 12">
              <a:extLst>
                <a:ext uri="{FF2B5EF4-FFF2-40B4-BE49-F238E27FC236}">
                  <a16:creationId xmlns:a16="http://schemas.microsoft.com/office/drawing/2014/main" id="{2F2B5290-A5A9-BC49-AA09-EC105ACE9DD0}"/>
                </a:ext>
              </a:extLst>
            </p:cNvPr>
            <p:cNvSpPr>
              <a:spLocks noChangeAspect="1"/>
            </p:cNvSpPr>
            <p:nvPr/>
          </p:nvSpPr>
          <p:spPr bwMode="auto">
            <a:xfrm rot="5400000">
              <a:off x="9101707" y="2638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 name="TextBox 119">
              <a:extLst>
                <a:ext uri="{FF2B5EF4-FFF2-40B4-BE49-F238E27FC236}">
                  <a16:creationId xmlns:a16="http://schemas.microsoft.com/office/drawing/2014/main" id="{3CC1D3D0-5AF2-B442-B503-BC5FA2A8C0A0}"/>
                </a:ext>
              </a:extLst>
            </p:cNvPr>
            <p:cNvSpPr txBox="1"/>
            <p:nvPr/>
          </p:nvSpPr>
          <p:spPr>
            <a:xfrm>
              <a:off x="8840002" y="305486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a:t>
              </a:r>
            </a:p>
            <a:p>
              <a:pPr defTabSz="457200" latinLnBrk="1" hangingPunct="0"/>
              <a:r>
                <a:rPr lang="en-US" sz="1400" dirty="0">
                  <a:solidFill>
                    <a:srgbClr val="000000"/>
                  </a:solidFill>
                </a:rPr>
                <a:t>1.8K</a:t>
              </a:r>
            </a:p>
          </p:txBody>
        </p:sp>
        <p:grpSp>
          <p:nvGrpSpPr>
            <p:cNvPr id="121" name="Group 222">
              <a:extLst>
                <a:ext uri="{FF2B5EF4-FFF2-40B4-BE49-F238E27FC236}">
                  <a16:creationId xmlns:a16="http://schemas.microsoft.com/office/drawing/2014/main" id="{880427E3-4693-3549-9CCF-0218F94DA633}"/>
                </a:ext>
              </a:extLst>
            </p:cNvPr>
            <p:cNvGrpSpPr>
              <a:grpSpLocks/>
            </p:cNvGrpSpPr>
            <p:nvPr/>
          </p:nvGrpSpPr>
          <p:grpSpPr bwMode="auto">
            <a:xfrm>
              <a:off x="10427147" y="3359947"/>
              <a:ext cx="304800" cy="381000"/>
              <a:chOff x="4272" y="3072"/>
              <a:chExt cx="192" cy="240"/>
            </a:xfrm>
          </p:grpSpPr>
          <p:sp>
            <p:nvSpPr>
              <p:cNvPr id="122" name="Line 99">
                <a:extLst>
                  <a:ext uri="{FF2B5EF4-FFF2-40B4-BE49-F238E27FC236}">
                    <a16:creationId xmlns:a16="http://schemas.microsoft.com/office/drawing/2014/main" id="{4B081D6D-D47A-494B-901E-CDCE719F941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AABEE85A-300B-3E43-9AB4-16B5BDFF7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25FC8EED-DFFD-F245-AD1A-B29E6533A2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29C06759-B67E-1843-8716-EFE7B114BCF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71B62652-3550-A54D-AFFB-963E09820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02DD7F5E-6B16-F642-A22E-C4A9170DD1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Arrow Connector 127">
              <a:extLst>
                <a:ext uri="{FF2B5EF4-FFF2-40B4-BE49-F238E27FC236}">
                  <a16:creationId xmlns:a16="http://schemas.microsoft.com/office/drawing/2014/main" id="{90FCEE60-C9F7-894E-8D36-51018AA02D64}"/>
                </a:ext>
              </a:extLst>
            </p:cNvPr>
            <p:cNvCxnSpPr>
              <a:cxnSpLocks/>
            </p:cNvCxnSpPr>
            <p:nvPr/>
          </p:nvCxnSpPr>
          <p:spPr>
            <a:xfrm flipH="1">
              <a:off x="10653438" y="3097449"/>
              <a:ext cx="32225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9" name="TextBox 128">
              <a:extLst>
                <a:ext uri="{FF2B5EF4-FFF2-40B4-BE49-F238E27FC236}">
                  <a16:creationId xmlns:a16="http://schemas.microsoft.com/office/drawing/2014/main" id="{B619AC61-9D1C-6F40-9A93-EEFB83717AD1}"/>
                </a:ext>
              </a:extLst>
            </p:cNvPr>
            <p:cNvSpPr txBox="1"/>
            <p:nvPr/>
          </p:nvSpPr>
          <p:spPr>
            <a:xfrm>
              <a:off x="10060507" y="204308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1</a:t>
              </a:r>
            </a:p>
            <a:p>
              <a:pPr defTabSz="457200" latinLnBrk="1" hangingPunct="0"/>
              <a:r>
                <a:rPr lang="en-US" sz="1400" dirty="0">
                  <a:solidFill>
                    <a:srgbClr val="000000"/>
                  </a:solidFill>
                </a:rPr>
                <a:t>15uH</a:t>
              </a:r>
            </a:p>
          </p:txBody>
        </p:sp>
        <p:grpSp>
          <p:nvGrpSpPr>
            <p:cNvPr id="130" name="Group 210">
              <a:extLst>
                <a:ext uri="{FF2B5EF4-FFF2-40B4-BE49-F238E27FC236}">
                  <a16:creationId xmlns:a16="http://schemas.microsoft.com/office/drawing/2014/main" id="{56EADE58-CC2C-2241-BDFB-881678F39D6B}"/>
                </a:ext>
              </a:extLst>
            </p:cNvPr>
            <p:cNvGrpSpPr>
              <a:grpSpLocks/>
            </p:cNvGrpSpPr>
            <p:nvPr/>
          </p:nvGrpSpPr>
          <p:grpSpPr bwMode="auto">
            <a:xfrm>
              <a:off x="9347828" y="3558801"/>
              <a:ext cx="304800" cy="762000"/>
              <a:chOff x="3216" y="1728"/>
              <a:chExt cx="192" cy="480"/>
            </a:xfrm>
          </p:grpSpPr>
          <p:sp>
            <p:nvSpPr>
              <p:cNvPr id="131" name="Line 8">
                <a:extLst>
                  <a:ext uri="{FF2B5EF4-FFF2-40B4-BE49-F238E27FC236}">
                    <a16:creationId xmlns:a16="http://schemas.microsoft.com/office/drawing/2014/main" id="{CDA09357-4A44-8846-88CA-9710BE2519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CA61DB9A-0628-8F4E-8866-2C9D7A2BDFB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5C326556-6649-A749-BA1D-973D2CBAEEC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D36C7927-BA0E-C848-8773-1FA73A663B6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sp>
          <p:nvSpPr>
            <p:cNvPr id="136" name="Oval 135">
              <a:extLst>
                <a:ext uri="{FF2B5EF4-FFF2-40B4-BE49-F238E27FC236}">
                  <a16:creationId xmlns:a16="http://schemas.microsoft.com/office/drawing/2014/main" id="{5BA15CC6-CA89-D746-8B3A-28527B4FC01C}"/>
                </a:ext>
              </a:extLst>
            </p:cNvPr>
            <p:cNvSpPr/>
            <p:nvPr/>
          </p:nvSpPr>
          <p:spPr>
            <a:xfrm>
              <a:off x="9447102" y="29707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C6CA37F5-12AF-314C-B552-98E88CF05B31}"/>
                </a:ext>
              </a:extLst>
            </p:cNvPr>
            <p:cNvSpPr txBox="1"/>
            <p:nvPr/>
          </p:nvSpPr>
          <p:spPr>
            <a:xfrm>
              <a:off x="8850465" y="3690474"/>
              <a:ext cx="5449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p>
            <a:p>
              <a:pPr defTabSz="457200" latinLnBrk="1" hangingPunct="0"/>
              <a:r>
                <a:rPr lang="en-US" sz="1400" dirty="0">
                  <a:solidFill>
                    <a:srgbClr val="000000"/>
                  </a:solidFill>
                </a:rPr>
                <a:t>47nF</a:t>
              </a:r>
            </a:p>
          </p:txBody>
        </p:sp>
        <p:cxnSp>
          <p:nvCxnSpPr>
            <p:cNvPr id="138" name="Straight Connector 137">
              <a:extLst>
                <a:ext uri="{FF2B5EF4-FFF2-40B4-BE49-F238E27FC236}">
                  <a16:creationId xmlns:a16="http://schemas.microsoft.com/office/drawing/2014/main" id="{E94B97B3-F7A4-1F43-8930-8B8302C417C1}"/>
                </a:ext>
              </a:extLst>
            </p:cNvPr>
            <p:cNvCxnSpPr>
              <a:cxnSpLocks/>
            </p:cNvCxnSpPr>
            <p:nvPr/>
          </p:nvCxnSpPr>
          <p:spPr>
            <a:xfrm flipV="1">
              <a:off x="9500228" y="3019426"/>
              <a:ext cx="0" cy="581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1" name="TextBox 140">
              <a:extLst>
                <a:ext uri="{FF2B5EF4-FFF2-40B4-BE49-F238E27FC236}">
                  <a16:creationId xmlns:a16="http://schemas.microsoft.com/office/drawing/2014/main" id="{CB3B63D6-2F4A-9340-9BF9-BDF066D64F1B}"/>
                </a:ext>
              </a:extLst>
            </p:cNvPr>
            <p:cNvSpPr txBox="1"/>
            <p:nvPr/>
          </p:nvSpPr>
          <p:spPr>
            <a:xfrm>
              <a:off x="11137883" y="2878507"/>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RF</a:t>
              </a:r>
            </a:p>
            <a:p>
              <a:pPr defTabSz="457200" latinLnBrk="1" hangingPunct="0"/>
              <a:r>
                <a:rPr lang="en-US" sz="1400" dirty="0">
                  <a:solidFill>
                    <a:srgbClr val="000000"/>
                  </a:solidFill>
                </a:rPr>
                <a:t>Mixer</a:t>
              </a:r>
            </a:p>
          </p:txBody>
        </p:sp>
        <p:grpSp>
          <p:nvGrpSpPr>
            <p:cNvPr id="70" name="Group 222">
              <a:extLst>
                <a:ext uri="{FF2B5EF4-FFF2-40B4-BE49-F238E27FC236}">
                  <a16:creationId xmlns:a16="http://schemas.microsoft.com/office/drawing/2014/main" id="{EC4326F8-8659-784D-838C-F8EBC2C90F1E}"/>
                </a:ext>
              </a:extLst>
            </p:cNvPr>
            <p:cNvGrpSpPr>
              <a:grpSpLocks/>
            </p:cNvGrpSpPr>
            <p:nvPr/>
          </p:nvGrpSpPr>
          <p:grpSpPr bwMode="auto">
            <a:xfrm>
              <a:off x="9352945" y="4174376"/>
              <a:ext cx="304800" cy="381000"/>
              <a:chOff x="4272" y="3072"/>
              <a:chExt cx="192" cy="240"/>
            </a:xfrm>
          </p:grpSpPr>
          <p:sp>
            <p:nvSpPr>
              <p:cNvPr id="71" name="Line 99">
                <a:extLst>
                  <a:ext uri="{FF2B5EF4-FFF2-40B4-BE49-F238E27FC236}">
                    <a16:creationId xmlns:a16="http://schemas.microsoft.com/office/drawing/2014/main" id="{E8C8FE97-6D36-D449-A8AE-D5FEA0912A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BC4A916-F64A-194A-9695-57DC04BD27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31E07970-7E67-9D47-9AC4-49243F9284E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EBC5D687-3EC4-5A47-B3E9-0D517080D24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20ED359B-3BA2-FF48-93F4-32CB59EB1C8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08ADA878-F9D7-5342-A0D6-B86F625FFB7D}"/>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77" name="TextBox 76">
            <a:extLst>
              <a:ext uri="{FF2B5EF4-FFF2-40B4-BE49-F238E27FC236}">
                <a16:creationId xmlns:a16="http://schemas.microsoft.com/office/drawing/2014/main" id="{264DCCCB-6C5A-3044-A023-BFB3FF5B3289}"/>
              </a:ext>
            </a:extLst>
          </p:cNvPr>
          <p:cNvSpPr txBox="1"/>
          <p:nvPr/>
        </p:nvSpPr>
        <p:spPr>
          <a:xfrm>
            <a:off x="842011" y="1667195"/>
            <a:ext cx="6420569" cy="29123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We calculated the output of the C</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bandpass filter in exercise 1.</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conducts, the antenna is shorted to ground through C</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and C</a:t>
            </a:r>
            <a:r>
              <a:rPr lang="en-US" sz="2000" baseline="-25000" dirty="0">
                <a:solidFill>
                  <a:srgbClr val="000000"/>
                </a:solidFill>
                <a:latin typeface="Calibri"/>
                <a:ea typeface="Calibri"/>
                <a:cs typeface="Calibri"/>
                <a:sym typeface="Calibri"/>
              </a:rPr>
              <a:t>3</a:t>
            </a:r>
            <a:r>
              <a:rPr lang="en-US" sz="2000" dirty="0">
                <a:solidFill>
                  <a:srgbClr val="000000"/>
                </a:solidFill>
                <a:latin typeface="Calibri"/>
                <a:ea typeface="Calibri"/>
                <a:cs typeface="Calibri"/>
                <a:sym typeface="Calibri"/>
              </a:rPr>
              <a:t>.  What power is delivered to R</a:t>
            </a:r>
            <a:r>
              <a:rPr lang="en-US" sz="2000" baseline="-25000" dirty="0">
                <a:solidFill>
                  <a:srgbClr val="000000"/>
                </a:solidFill>
                <a:latin typeface="Calibri"/>
                <a:ea typeface="Calibri"/>
                <a:cs typeface="Calibri"/>
                <a:sym typeface="Calibri"/>
              </a:rPr>
              <a:t>2 </a:t>
            </a:r>
            <a:r>
              <a:rPr lang="en-US" sz="2000" dirty="0">
                <a:solidFill>
                  <a:srgbClr val="000000"/>
                </a:solidFill>
                <a:latin typeface="Calibri"/>
                <a:ea typeface="Calibri"/>
                <a:cs typeface="Calibri"/>
                <a:sym typeface="Calibri"/>
              </a:rPr>
              <a:t>when this happens?</a:t>
            </a:r>
            <a:endParaRPr lang="en-US" sz="2000" dirty="0">
              <a:solidFill>
                <a:srgbClr val="000000"/>
              </a:solidFill>
              <a:ea typeface="Calibri"/>
              <a:cs typeface="Calibri"/>
              <a:sym typeface="Calibri"/>
            </a:endParaRPr>
          </a:p>
        </p:txBody>
      </p:sp>
    </p:spTree>
    <p:extLst>
      <p:ext uri="{BB962C8B-B14F-4D97-AF65-F5344CB8AC3E}">
        <p14:creationId xmlns:p14="http://schemas.microsoft.com/office/powerpoint/2010/main" val="3314197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spTree>
    <p:extLst>
      <p:ext uri="{BB962C8B-B14F-4D97-AF65-F5344CB8AC3E}">
        <p14:creationId xmlns:p14="http://schemas.microsoft.com/office/powerpoint/2010/main" val="52086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6868596"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parameters of the crystal</a:t>
            </a:r>
          </a:p>
        </p:txBody>
      </p:sp>
      <p:grpSp>
        <p:nvGrpSpPr>
          <p:cNvPr id="3" name="Group 2">
            <a:extLst>
              <a:ext uri="{FF2B5EF4-FFF2-40B4-BE49-F238E27FC236}">
                <a16:creationId xmlns:a16="http://schemas.microsoft.com/office/drawing/2014/main" id="{712830AD-28F6-7144-A864-E6F8E12FDEDF}"/>
              </a:ext>
            </a:extLst>
          </p:cNvPr>
          <p:cNvGrpSpPr/>
          <p:nvPr/>
        </p:nvGrpSpPr>
        <p:grpSpPr>
          <a:xfrm>
            <a:off x="7373583" y="811113"/>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50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12" name="TextBox 211">
            <a:extLst>
              <a:ext uri="{FF2B5EF4-FFF2-40B4-BE49-F238E27FC236}">
                <a16:creationId xmlns:a16="http://schemas.microsoft.com/office/drawing/2014/main" id="{9077A13A-0F1E-B24E-A97F-8287D34ED75C}"/>
              </a:ext>
            </a:extLst>
          </p:cNvPr>
          <p:cNvSpPr txBox="1"/>
          <p:nvPr/>
        </p:nvSpPr>
        <p:spPr>
          <a:xfrm>
            <a:off x="9721466" y="3187491"/>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grpSp>
        <p:nvGrpSpPr>
          <p:cNvPr id="6" name="Group 5">
            <a:extLst>
              <a:ext uri="{FF2B5EF4-FFF2-40B4-BE49-F238E27FC236}">
                <a16:creationId xmlns:a16="http://schemas.microsoft.com/office/drawing/2014/main" id="{C31E958C-F12B-B24A-AC86-90894F86F9D5}"/>
              </a:ext>
            </a:extLst>
          </p:cNvPr>
          <p:cNvGrpSpPr/>
          <p:nvPr/>
        </p:nvGrpSpPr>
        <p:grpSpPr>
          <a:xfrm>
            <a:off x="9785208" y="3778134"/>
            <a:ext cx="1764789" cy="2129790"/>
            <a:chOff x="9785208" y="3778134"/>
            <a:chExt cx="1764789" cy="2129790"/>
          </a:xfrm>
        </p:grpSpPr>
        <p:grpSp>
          <p:nvGrpSpPr>
            <p:cNvPr id="123" name="Group 122">
              <a:extLst>
                <a:ext uri="{FF2B5EF4-FFF2-40B4-BE49-F238E27FC236}">
                  <a16:creationId xmlns:a16="http://schemas.microsoft.com/office/drawing/2014/main" id="{0FE57CE5-4E6D-C44A-9AA2-BA9E949CCB17}"/>
                </a:ext>
              </a:extLst>
            </p:cNvPr>
            <p:cNvGrpSpPr/>
            <p:nvPr/>
          </p:nvGrpSpPr>
          <p:grpSpPr>
            <a:xfrm>
              <a:off x="9785208" y="4596151"/>
              <a:ext cx="548640" cy="519348"/>
              <a:chOff x="7097485" y="3689251"/>
              <a:chExt cx="548640" cy="519348"/>
            </a:xfrm>
          </p:grpSpPr>
          <p:sp>
            <p:nvSpPr>
              <p:cNvPr id="124" name="Freeform 123">
                <a:extLst>
                  <a:ext uri="{FF2B5EF4-FFF2-40B4-BE49-F238E27FC236}">
                    <a16:creationId xmlns:a16="http://schemas.microsoft.com/office/drawing/2014/main" id="{1B4631BD-688D-9146-B6B8-DC58F9A04BB0}"/>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25" name="Oval 124">
                <a:extLst>
                  <a:ext uri="{FF2B5EF4-FFF2-40B4-BE49-F238E27FC236}">
                    <a16:creationId xmlns:a16="http://schemas.microsoft.com/office/drawing/2014/main" id="{5632E1C4-4074-8D47-9D4F-75578120FA3C}"/>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26" name="Freeform 12">
              <a:extLst>
                <a:ext uri="{FF2B5EF4-FFF2-40B4-BE49-F238E27FC236}">
                  <a16:creationId xmlns:a16="http://schemas.microsoft.com/office/drawing/2014/main" id="{F3F5DEE4-A145-7540-AFC1-DA68EDF40C03}"/>
                </a:ext>
              </a:extLst>
            </p:cNvPr>
            <p:cNvSpPr>
              <a:spLocks noChangeAspect="1"/>
            </p:cNvSpPr>
            <p:nvPr/>
          </p:nvSpPr>
          <p:spPr bwMode="auto">
            <a:xfrm>
              <a:off x="9985789" y="38107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0907964" y="4484152"/>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0981101" y="3825333"/>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0981983" y="51085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a:off x="10061989" y="381997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458557" y="3778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061989" y="585832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458557" y="58164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V="1">
              <a:off x="10061989" y="5140848"/>
              <a:ext cx="0" cy="7297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57" name="TextBox 156">
            <a:extLst>
              <a:ext uri="{FF2B5EF4-FFF2-40B4-BE49-F238E27FC236}">
                <a16:creationId xmlns:a16="http://schemas.microsoft.com/office/drawing/2014/main" id="{81CFA436-20CF-A04B-965C-392E763C0116}"/>
              </a:ext>
            </a:extLst>
          </p:cNvPr>
          <p:cNvSpPr txBox="1"/>
          <p:nvPr/>
        </p:nvSpPr>
        <p:spPr>
          <a:xfrm>
            <a:off x="9976416" y="6126091"/>
            <a:ext cx="223374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a:t>
            </a:r>
          </a:p>
          <a:p>
            <a:pPr defTabSz="457200" latinLnBrk="1" hangingPunct="0"/>
            <a:r>
              <a:rPr lang="en-US" sz="1600" dirty="0">
                <a:solidFill>
                  <a:srgbClr val="000000"/>
                </a:solidFill>
              </a:rPr>
              <a:t>c</a:t>
            </a:r>
            <a:r>
              <a:rPr lang="en-US" sz="1600" dirty="0">
                <a:solidFill>
                  <a:srgbClr val="000000"/>
                </a:solidFill>
                <a:latin typeface="Calibri"/>
                <a:ea typeface="Calibri"/>
                <a:cs typeface="Calibri"/>
                <a:sym typeface="Calibri"/>
              </a:rPr>
              <a:t>rystal and generator</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1FF5E335-EE5E-764B-8B15-A6A0EB851FD5}"/>
              </a:ext>
            </a:extLst>
          </p:cNvPr>
          <p:cNvGrpSpPr/>
          <p:nvPr/>
        </p:nvGrpSpPr>
        <p:grpSpPr>
          <a:xfrm>
            <a:off x="7117078" y="2165084"/>
            <a:ext cx="4406988" cy="1311498"/>
            <a:chOff x="2197758" y="3855575"/>
            <a:chExt cx="4406988" cy="1311498"/>
          </a:xfrm>
        </p:grpSpPr>
        <p:sp>
          <p:nvSpPr>
            <p:cNvPr id="62" name="TextBox 61">
              <a:extLst>
                <a:ext uri="{FF2B5EF4-FFF2-40B4-BE49-F238E27FC236}">
                  <a16:creationId xmlns:a16="http://schemas.microsoft.com/office/drawing/2014/main" id="{969326A4-A406-A745-A0A7-1D125D95163D}"/>
                </a:ext>
              </a:extLst>
            </p:cNvPr>
            <p:cNvSpPr txBox="1"/>
            <p:nvPr/>
          </p:nvSpPr>
          <p:spPr>
            <a:xfrm>
              <a:off x="4265404" y="4556565"/>
              <a:ext cx="233934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To 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3651936" y="4359468"/>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2998741" y="43160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2983804" y="5116384"/>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2929356" y="50639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4380372" y="50745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3244279" y="4541348"/>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4364481" y="43242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3270278" y="3855575"/>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3355357" y="4000500"/>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3798704" y="4366260"/>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32406047-AFD6-5648-8720-5C105B49C449}"/>
                    </a:ext>
                  </a:extLst>
                </p:cNvPr>
                <p:cNvSpPr txBox="1"/>
                <p:nvPr/>
              </p:nvSpPr>
              <p:spPr>
                <a:xfrm>
                  <a:off x="2197758" y="4533092"/>
                  <a:ext cx="8426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200</a:t>
                  </a:r>
                  <a14:m>
                    <m:oMath xmlns:m="http://schemas.openxmlformats.org/officeDocument/2006/math">
                      <m:r>
                        <m:rPr>
                          <m:sty m:val="p"/>
                        </m:rPr>
                        <a:rPr lang="el-GR" sz="16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32406047-AFD6-5648-8720-5C105B49C449}"/>
                    </a:ext>
                  </a:extLst>
                </p:cNvPr>
                <p:cNvSpPr txBox="1">
                  <a:spLocks noRot="1" noChangeAspect="1" noMove="1" noResize="1" noEditPoints="1" noAdjustHandles="1" noChangeArrowheads="1" noChangeShapeType="1" noTextEdit="1"/>
                </p:cNvSpPr>
                <p:nvPr/>
              </p:nvSpPr>
              <p:spPr>
                <a:xfrm>
                  <a:off x="2197758" y="4533092"/>
                  <a:ext cx="842693" cy="338552"/>
                </a:xfrm>
                <a:prstGeom prst="rect">
                  <a:avLst/>
                </a:prstGeom>
                <a:blipFill>
                  <a:blip r:embed="rId3"/>
                  <a:stretch>
                    <a:fillRect l="-8955" t="-7407" b="-22222"/>
                  </a:stretch>
                </a:blipFill>
                <a:ln w="12700" cap="flat">
                  <a:noFill/>
                  <a:miter lim="400000"/>
                </a:ln>
                <a:effectLst/>
              </p:spPr>
              <p:txBody>
                <a:bodyPr/>
                <a:lstStyle/>
                <a:p>
                  <a:r>
                    <a:rPr lang="en-US">
                      <a:noFill/>
                    </a:rPr>
                    <a:t> </a:t>
                  </a:r>
                </a:p>
              </p:txBody>
            </p:sp>
          </mc:Fallback>
        </mc:AlternateContent>
        <p:sp>
          <p:nvSpPr>
            <p:cNvPr id="158" name="Oval 157">
              <a:extLst>
                <a:ext uri="{FF2B5EF4-FFF2-40B4-BE49-F238E27FC236}">
                  <a16:creationId xmlns:a16="http://schemas.microsoft.com/office/drawing/2014/main" id="{5A6ABD7E-0CE8-D440-8249-8505028FA996}"/>
                </a:ext>
              </a:extLst>
            </p:cNvPr>
            <p:cNvSpPr/>
            <p:nvPr/>
          </p:nvSpPr>
          <p:spPr>
            <a:xfrm>
              <a:off x="3761968" y="432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3765511" y="50756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38630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spTree>
    <p:extLst>
      <p:ext uri="{BB962C8B-B14F-4D97-AF65-F5344CB8AC3E}">
        <p14:creationId xmlns:p14="http://schemas.microsoft.com/office/powerpoint/2010/main" val="3865429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963231" cy="51145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ea typeface="Calibri"/>
                        <a:cs typeface="Calibri"/>
                        <a:sym typeface="Calibri"/>
                      </a:rPr>
                      <m:t>1</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is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driver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uses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37−43</m:t>
                    </m:r>
                  </m:oMath>
                </a14:m>
                <a:endParaRPr lang="en-US" sz="2000"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sz="2000" b="0" i="0" dirty="0" smtClean="0">
                        <a:solidFill>
                          <a:srgbClr val="000000"/>
                        </a:solidFill>
                      </a:rPr>
                      <m:t>Measure</m:t>
                    </m:r>
                    <m:r>
                      <m:rPr>
                        <m:nor/>
                      </m:rPr>
                      <a:rPr lang="en-US" sz="2000" b="0" i="0" dirty="0" smtClean="0">
                        <a:solidFill>
                          <a:srgbClr val="000000"/>
                        </a:solidFill>
                      </a:rPr>
                      <m:t> </m:t>
                    </m:r>
                    <m:r>
                      <m:rPr>
                        <m:nor/>
                      </m:rPr>
                      <a:rPr lang="en-US" sz="2000" b="0" i="0" dirty="0" smtClean="0">
                        <a:solidFill>
                          <a:srgbClr val="000000"/>
                        </a:solidFill>
                      </a:rPr>
                      <m:t>the</m:t>
                    </m:r>
                  </m:oMath>
                </a14:m>
                <a:r>
                  <a:rPr lang="en-US" sz="2000" dirty="0">
                    <a:solidFill>
                      <a:srgbClr val="000000"/>
                    </a:solidFill>
                    <a:ea typeface="Calibri"/>
                    <a:cs typeface="Calibri"/>
                    <a:sym typeface="Calibri"/>
                  </a:rPr>
                  <a:t> output V.</a:t>
                </a:r>
              </a:p>
              <a:p>
                <a:pPr marL="457200" indent="-457200" defTabSz="457200" latinLnBrk="1" hangingPunct="0">
                  <a:buFont typeface="+mj-lt"/>
                  <a:buAutoNum type="arabicPeriod"/>
                </a:pPr>
                <a:r>
                  <a:rPr lang="en-US" sz="2000" dirty="0">
                    <a:solidFill>
                      <a:srgbClr val="000000"/>
                    </a:solidFill>
                    <a:ea typeface="Calibri"/>
                    <a:cs typeface="Calibri"/>
                    <a:sym typeface="Calibri"/>
                  </a:rPr>
                  <a:t>Calculate V</a:t>
                </a: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the 3dB cutoff,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a:t>
                </a:r>
              </a:p>
              <a:p>
                <a:pPr marL="457200" indent="-457200" defTabSz="457200" latinLnBrk="1" hangingPunct="0">
                  <a:buFont typeface="+mj-lt"/>
                  <a:buAutoNum type="arabicPeriod"/>
                </a:pPr>
                <a:r>
                  <a:rPr lang="en-US" sz="2000" dirty="0">
                    <a:solidFill>
                      <a:srgbClr val="000000"/>
                    </a:solidFill>
                    <a:ea typeface="Calibri"/>
                    <a:cs typeface="Calibri"/>
                    <a:sym typeface="Calibri"/>
                  </a:rPr>
                  <a:t>Use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 to calculate A</a:t>
                </a:r>
                <a:r>
                  <a:rPr lang="en-US" sz="2000" baseline="-25000" dirty="0">
                    <a:solidFill>
                      <a:srgbClr val="000000"/>
                    </a:solidFill>
                    <a:ea typeface="Calibri"/>
                    <a:cs typeface="Calibri"/>
                    <a:sym typeface="Calibri"/>
                  </a:rPr>
                  <a:t>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963231" cy="5114554"/>
              </a:xfrm>
              <a:prstGeom prst="rect">
                <a:avLst/>
              </a:prstGeom>
              <a:blipFill>
                <a:blip r:embed="rId3"/>
                <a:stretch>
                  <a:fillRect l="-1274" t="-4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9872776" y="1804710"/>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38" name="Group 37">
            <a:extLst>
              <a:ext uri="{FF2B5EF4-FFF2-40B4-BE49-F238E27FC236}">
                <a16:creationId xmlns:a16="http://schemas.microsoft.com/office/drawing/2014/main" id="{A4114709-1D9F-B64F-950A-E34678980FF2}"/>
              </a:ext>
            </a:extLst>
          </p:cNvPr>
          <p:cNvGrpSpPr/>
          <p:nvPr/>
        </p:nvGrpSpPr>
        <p:grpSpPr>
          <a:xfrm>
            <a:off x="8400476" y="3290485"/>
            <a:ext cx="3622074" cy="1028416"/>
            <a:chOff x="3835976" y="1702850"/>
            <a:chExt cx="3622074" cy="1028416"/>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5425318" y="177037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4320716" y="183527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82D7ED00-BE18-9142-AE07-E1F44CFECB07}"/>
                    </a:ext>
                  </a:extLst>
                </p:cNvPr>
                <p:cNvSpPr txBox="1">
                  <a:spLocks noRot="1" noChangeAspect="1" noMove="1" noResize="1" noEditPoints="1" noAdjustHandles="1" noChangeArrowheads="1" noChangeShapeType="1" noTextEdit="1"/>
                </p:cNvSpPr>
                <p:nvPr/>
              </p:nvSpPr>
              <p:spPr>
                <a:xfrm>
                  <a:off x="4320716" y="183527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6071091"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3835976" y="197233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4407420"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5050335"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4102620" y="177351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4121670"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4734998" y="22740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4121671" y="265621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5147570" y="2656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5502795"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6718127"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7059611" y="1744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5779459" y="177662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7050086" y="2506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5769934" y="252343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4854583" y="18452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6" name="TextBox 155">
                  <a:extLst>
                    <a:ext uri="{FF2B5EF4-FFF2-40B4-BE49-F238E27FC236}">
                      <a16:creationId xmlns:a16="http://schemas.microsoft.com/office/drawing/2014/main" id="{19662D6A-EA2A-4742-883D-0CA73943413E}"/>
                    </a:ext>
                  </a:extLst>
                </p:cNvPr>
                <p:cNvSpPr txBox="1">
                  <a:spLocks noRot="1" noChangeAspect="1" noMove="1" noResize="1" noEditPoints="1" noAdjustHandles="1" noChangeArrowheads="1" noChangeShapeType="1" noTextEdit="1"/>
                </p:cNvSpPr>
                <p:nvPr/>
              </p:nvSpPr>
              <p:spPr>
                <a:xfrm>
                  <a:off x="4854583" y="1845263"/>
                  <a:ext cx="543905" cy="307775"/>
                </a:xfrm>
                <a:prstGeom prst="rect">
                  <a:avLst/>
                </a:prstGeom>
                <a:blipFill>
                  <a:blip r:embed="rId5"/>
                  <a:stretch>
                    <a:fillRect l="-13953"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4596941" y="228295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920FD52-9FFE-EF4F-941B-F87D2085E014}"/>
                    </a:ext>
                  </a:extLst>
                </p:cNvPr>
                <p:cNvSpPr txBox="1">
                  <a:spLocks noRot="1" noChangeAspect="1" noMove="1" noResize="1" noEditPoints="1" noAdjustHandles="1" noChangeArrowheads="1" noChangeShapeType="1" noTextEdit="1"/>
                </p:cNvSpPr>
                <p:nvPr/>
              </p:nvSpPr>
              <p:spPr>
                <a:xfrm>
                  <a:off x="4596941" y="228295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6209295" y="20074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8" name="TextBox 157">
                  <a:extLst>
                    <a:ext uri="{FF2B5EF4-FFF2-40B4-BE49-F238E27FC236}">
                      <a16:creationId xmlns:a16="http://schemas.microsoft.com/office/drawing/2014/main" id="{5B7D5F73-2D16-624F-A92E-A3DE30D08C72}"/>
                    </a:ext>
                  </a:extLst>
                </p:cNvPr>
                <p:cNvSpPr txBox="1">
                  <a:spLocks noRot="1" noChangeAspect="1" noMove="1" noResize="1" noEditPoints="1" noAdjustHandles="1" noChangeArrowheads="1" noChangeShapeType="1" noTextEdit="1"/>
                </p:cNvSpPr>
                <p:nvPr/>
              </p:nvSpPr>
              <p:spPr>
                <a:xfrm>
                  <a:off x="6209295" y="2007422"/>
                  <a:ext cx="543905" cy="307775"/>
                </a:xfrm>
                <a:prstGeom prst="rect">
                  <a:avLst/>
                </a:prstGeom>
                <a:blipFill>
                  <a:blip r:embed="rId7"/>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6914145" y="201694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9" name="TextBox 158">
                  <a:extLst>
                    <a:ext uri="{FF2B5EF4-FFF2-40B4-BE49-F238E27FC236}">
                      <a16:creationId xmlns:a16="http://schemas.microsoft.com/office/drawing/2014/main" id="{5112888A-89BE-D040-9502-B2549D365C93}"/>
                    </a:ext>
                  </a:extLst>
                </p:cNvPr>
                <p:cNvSpPr txBox="1">
                  <a:spLocks noRot="1" noChangeAspect="1" noMove="1" noResize="1" noEditPoints="1" noAdjustHandles="1" noChangeArrowheads="1" noChangeShapeType="1" noTextEdit="1"/>
                </p:cNvSpPr>
                <p:nvPr/>
              </p:nvSpPr>
              <p:spPr>
                <a:xfrm>
                  <a:off x="6914145" y="2016947"/>
                  <a:ext cx="543905" cy="307775"/>
                </a:xfrm>
                <a:prstGeom prst="rect">
                  <a:avLst/>
                </a:prstGeom>
                <a:blipFill>
                  <a:blip r:embed="rId8"/>
                  <a:stretch>
                    <a:fillRect l="-13953" t="-4000" b="-24000"/>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42468724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7011575"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55DCD757-B8DB-3145-8428-2F27E00146F0}"/>
              </a:ext>
            </a:extLst>
          </p:cNvPr>
          <p:cNvGrpSpPr/>
          <p:nvPr/>
        </p:nvGrpSpPr>
        <p:grpSpPr>
          <a:xfrm>
            <a:off x="7855109" y="4435328"/>
            <a:ext cx="4148351" cy="1375092"/>
            <a:chOff x="7813544" y="4435328"/>
            <a:chExt cx="4148351" cy="1375092"/>
          </a:xfrm>
        </p:grpSpPr>
        <p:sp>
          <p:nvSpPr>
            <p:cNvPr id="38" name="TextBox 37">
              <a:extLst>
                <a:ext uri="{FF2B5EF4-FFF2-40B4-BE49-F238E27FC236}">
                  <a16:creationId xmlns:a16="http://schemas.microsoft.com/office/drawing/2014/main" id="{A890F0C7-F762-D248-AE48-90C3F8BFF8BC}"/>
                </a:ext>
              </a:extLst>
            </p:cNvPr>
            <p:cNvSpPr txBox="1"/>
            <p:nvPr/>
          </p:nvSpPr>
          <p:spPr>
            <a:xfrm>
              <a:off x="9788423"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02886"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298284"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298284" y="4974922"/>
                  <a:ext cx="543905" cy="307775"/>
                </a:xfrm>
                <a:prstGeom prst="rect">
                  <a:avLst/>
                </a:prstGeom>
                <a:blipFill>
                  <a:blip r:embed="rId4"/>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13544"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384988"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080188"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09923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089712"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48036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23876"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565499"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25494"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47502"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17990"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17990" y="5136261"/>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11396"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31409"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45904"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583979"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25276"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077676"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58410"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39485"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 name="Group 4">
            <a:extLst>
              <a:ext uri="{FF2B5EF4-FFF2-40B4-BE49-F238E27FC236}">
                <a16:creationId xmlns:a16="http://schemas.microsoft.com/office/drawing/2014/main" id="{173A8FA2-DC1F-6C45-A821-CED5F88C8A13}"/>
              </a:ext>
            </a:extLst>
          </p:cNvPr>
          <p:cNvGrpSpPr/>
          <p:nvPr/>
        </p:nvGrpSpPr>
        <p:grpSpPr>
          <a:xfrm>
            <a:off x="7233319" y="1589009"/>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144" name="Group 143">
            <a:extLst>
              <a:ext uri="{FF2B5EF4-FFF2-40B4-BE49-F238E27FC236}">
                <a16:creationId xmlns:a16="http://schemas.microsoft.com/office/drawing/2014/main" id="{E33E10C0-710E-E14C-913B-A3812D527943}"/>
              </a:ext>
            </a:extLst>
          </p:cNvPr>
          <p:cNvGrpSpPr/>
          <p:nvPr/>
        </p:nvGrpSpPr>
        <p:grpSpPr>
          <a:xfrm>
            <a:off x="8274513" y="1397115"/>
            <a:ext cx="3828648" cy="1532436"/>
            <a:chOff x="3807401" y="3049038"/>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5396743" y="3681076"/>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4292141" y="374597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92" name="TextBox 191">
                  <a:extLst>
                    <a:ext uri="{FF2B5EF4-FFF2-40B4-BE49-F238E27FC236}">
                      <a16:creationId xmlns:a16="http://schemas.microsoft.com/office/drawing/2014/main" id="{F2760B4E-A172-4D4D-8A18-DA036C9E9648}"/>
                    </a:ext>
                  </a:extLst>
                </p:cNvPr>
                <p:cNvSpPr txBox="1">
                  <a:spLocks noRot="1" noChangeAspect="1" noMove="1" noResize="1" noEditPoints="1" noAdjustHandles="1" noChangeArrowheads="1" noChangeShapeType="1" noTextEdit="1"/>
                </p:cNvSpPr>
                <p:nvPr/>
              </p:nvSpPr>
              <p:spPr>
                <a:xfrm>
                  <a:off x="4292141" y="3745976"/>
                  <a:ext cx="543905" cy="307775"/>
                </a:xfrm>
                <a:prstGeom prst="rect">
                  <a:avLst/>
                </a:prstGeom>
                <a:blipFill>
                  <a:blip r:embed="rId8"/>
                  <a:stretch>
                    <a:fillRect l="-11364" b="-19231"/>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3807401" y="3883031"/>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4378845" y="33084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4074045" y="3684219"/>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4093095"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4083569" y="4566917"/>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5474220"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6701909" y="36903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7031036" y="36360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7021511" y="44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5741359" y="4442522"/>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6885570" y="39276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213" name="TextBox 212">
                  <a:extLst>
                    <a:ext uri="{FF2B5EF4-FFF2-40B4-BE49-F238E27FC236}">
                      <a16:creationId xmlns:a16="http://schemas.microsoft.com/office/drawing/2014/main" id="{22AE8805-3951-9440-A078-4F382B5F82C9}"/>
                    </a:ext>
                  </a:extLst>
                </p:cNvPr>
                <p:cNvSpPr txBox="1">
                  <a:spLocks noRot="1" noChangeAspect="1" noMove="1" noResize="1" noEditPoints="1" noAdjustHandles="1" noChangeArrowheads="1" noChangeShapeType="1" noTextEdit="1"/>
                </p:cNvSpPr>
                <p:nvPr/>
              </p:nvSpPr>
              <p:spPr>
                <a:xfrm>
                  <a:off x="6885570" y="3927648"/>
                  <a:ext cx="543905" cy="307775"/>
                </a:xfrm>
                <a:prstGeom prst="rect">
                  <a:avLst/>
                </a:prstGeom>
                <a:blipFill>
                  <a:blip r:embed="rId9"/>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4805253" y="3693744"/>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5879826" y="3676055"/>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6338331" y="3297424"/>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5733180" y="3682202"/>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6673440" y="367361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6548238" y="3049038"/>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6173458" y="3887735"/>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5958875" y="390159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066003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2834" y="1090431"/>
                <a:ext cx="9971202" cy="33430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Section of air of length </a:t>
                </a:r>
                <a14:m>
                  <m:oMath xmlns:m="http://schemas.openxmlformats.org/officeDocument/2006/math">
                    <m:r>
                      <a:rPr lang="en-US" sz="2000" b="0" i="1" smtClean="0">
                        <a:solidFill>
                          <a:srgbClr val="000000"/>
                        </a:solidFill>
                        <a:latin typeface="Cambria Math" panose="02040503050406030204" pitchFamily="18" charset="0"/>
                        <a:sym typeface="Calibri"/>
                      </a:rPr>
                      <m:t>𝑙</m:t>
                    </m:r>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𝑈</m:t>
                    </m:r>
                  </m:oMath>
                </a14:m>
                <a:r>
                  <a:rPr lang="en-US" sz="2000" dirty="0">
                    <a:solidFill>
                      <a:srgbClr val="000000"/>
                    </a:solidFill>
                    <a:sym typeface="Calibri"/>
                  </a:rPr>
                  <a:t> is average velocity, </a:t>
                </a:r>
                <a14:m>
                  <m:oMath xmlns:m="http://schemas.openxmlformats.org/officeDocument/2006/math">
                    <m:r>
                      <a:rPr lang="en-US" sz="2000" b="0" i="1" smtClean="0">
                        <a:solidFill>
                          <a:srgbClr val="000000"/>
                        </a:solidFill>
                        <a:latin typeface="Cambria Math" panose="02040503050406030204" pitchFamily="18" charset="0"/>
                        <a:sym typeface="Calibri"/>
                      </a:rPr>
                      <m:t>𝑃</m:t>
                    </m:r>
                  </m:oMath>
                </a14:m>
                <a:r>
                  <a:rPr lang="en-US" sz="2000" dirty="0">
                    <a:solidFill>
                      <a:srgbClr val="000000"/>
                    </a:solidFill>
                    <a:sym typeface="Calibri"/>
                  </a:rPr>
                  <a:t> is the pressure</a:t>
                </a: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sym typeface="Calibri"/>
                          </a:rPr>
                        </m:ctrlPr>
                      </m:fPr>
                      <m:num>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den>
                    </m:f>
                    <m:r>
                      <a:rPr lang="en-US" sz="2000" b="0" i="1" smtClean="0">
                        <a:solidFill>
                          <a:srgbClr val="000000"/>
                        </a:solidFill>
                        <a:latin typeface="Cambria Math" panose="02040503050406030204" pitchFamily="18" charset="0"/>
                        <a:sym typeface="Calibri"/>
                      </a:rPr>
                      <m:t>𝑙</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𝑙</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𝑈</m:t>
                        </m:r>
                      </m:num>
                      <m:den>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den>
                    </m:f>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𝑑𝑙</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𝑑𝑡</m:t>
                        </m:r>
                      </m:den>
                    </m:f>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𝑙</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𝑈</m:t>
                        </m:r>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den>
                    </m:f>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𝑃</m:t>
                    </m:r>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𝑉</m:t>
                        </m:r>
                      </m:e>
                      <m:sup>
                        <m:r>
                          <a:rPr lang="en-US" sz="2000" i="1" smtClean="0">
                            <a:solidFill>
                              <a:srgbClr val="000000"/>
                            </a:solidFill>
                            <a:latin typeface="Cambria Math" panose="02040503050406030204" pitchFamily="18" charset="0"/>
                            <a:ea typeface="Cambria Math" panose="02040503050406030204" pitchFamily="18" charset="0"/>
                            <a:sym typeface="Calibri"/>
                          </a:rPr>
                          <m:t>𝛾</m:t>
                        </m:r>
                      </m:sup>
                    </m:sSup>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𝐶</m:t>
                    </m:r>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𝑃</m:t>
                        </m:r>
                      </m:num>
                      <m:den>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e>
                          <m:sup>
                            <m:r>
                              <a:rPr lang="en-US" sz="2000" i="1">
                                <a:solidFill>
                                  <a:srgbClr val="000000"/>
                                </a:solidFill>
                                <a:latin typeface="Cambria Math" panose="02040503050406030204" pitchFamily="18" charset="0"/>
                                <a:sym typeface="Calibri"/>
                              </a:rPr>
                              <m:t>2</m:t>
                            </m:r>
                          </m:sup>
                        </m:sSup>
                      </m:den>
                    </m:f>
                    <m:r>
                      <a:rPr lang="en-US" sz="2000" i="1">
                        <a:solidFill>
                          <a:srgbClr val="000000"/>
                        </a:solidFill>
                        <a:latin typeface="Cambria Math" panose="02040503050406030204" pitchFamily="18" charset="0"/>
                        <a:sym typeface="Calibri"/>
                      </a:rPr>
                      <m:t>= </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𝛾</m:t>
                        </m:r>
                        <m:r>
                          <a:rPr lang="en-US" sz="2000" i="1">
                            <a:solidFill>
                              <a:srgbClr val="000000"/>
                            </a:solidFill>
                            <a:latin typeface="Cambria Math" panose="02040503050406030204" pitchFamily="18" charset="0"/>
                            <a:ea typeface="Cambria Math" panose="02040503050406030204" pitchFamily="18" charset="0"/>
                            <a:sym typeface="Calibri"/>
                          </a:rPr>
                          <m:t>𝑃</m:t>
                        </m:r>
                      </m:num>
                      <m:den>
                        <m:r>
                          <a:rPr lang="en-US" sz="2000" i="1">
                            <a:solidFill>
                              <a:srgbClr val="000000"/>
                            </a:solidFill>
                            <a:latin typeface="Cambria Math" panose="02040503050406030204" pitchFamily="18" charset="0"/>
                            <a:ea typeface="Cambria Math" panose="02040503050406030204" pitchFamily="18" charset="0"/>
                            <a:sym typeface="Calibri"/>
                          </a:rPr>
                          <m:t>𝜌</m:t>
                        </m:r>
                      </m:den>
                    </m:f>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𝑃</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e>
                          <m:sup>
                            <m:r>
                              <a:rPr lang="en-US" sz="2000" i="1">
                                <a:solidFill>
                                  <a:srgbClr val="000000"/>
                                </a:solidFill>
                                <a:latin typeface="Cambria Math" panose="02040503050406030204" pitchFamily="18" charset="0"/>
                              </a:rPr>
                              <m:t>2</m:t>
                            </m:r>
                          </m:sup>
                        </m:sSup>
                      </m:den>
                    </m:f>
                  </m:oMath>
                </a14:m>
                <a:endParaRPr lang="en-US" sz="2000" i="1"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𝛾</m:t>
                            </m:r>
                            <m:r>
                              <a:rPr lang="en-US" sz="2000" i="1">
                                <a:solidFill>
                                  <a:srgbClr val="000000"/>
                                </a:solidFill>
                                <a:latin typeface="Cambria Math" panose="02040503050406030204" pitchFamily="18" charset="0"/>
                                <a:ea typeface="Cambria Math" panose="02040503050406030204" pitchFamily="18" charset="0"/>
                              </a:rPr>
                              <m:t>𝑃</m:t>
                            </m:r>
                          </m:num>
                          <m:den>
                            <m:r>
                              <a:rPr lang="en-US" sz="2000" i="1">
                                <a:solidFill>
                                  <a:srgbClr val="000000"/>
                                </a:solidFill>
                                <a:latin typeface="Cambria Math" panose="02040503050406030204" pitchFamily="18" charset="0"/>
                                <a:ea typeface="Cambria Math" panose="02040503050406030204" pitchFamily="18" charset="0"/>
                              </a:rPr>
                              <m:t>𝜌</m:t>
                            </m:r>
                          </m:den>
                        </m:f>
                      </m:e>
                    </m:rad>
                    <m:r>
                      <a:rPr lang="en-US" sz="2000" i="1">
                        <a:solidFill>
                          <a:srgbClr val="000000"/>
                        </a:solidFill>
                        <a:latin typeface="Cambria Math" panose="02040503050406030204" pitchFamily="18" charset="0"/>
                      </a:rPr>
                      <m:t>= =332</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𝑚</m:t>
                        </m:r>
                      </m:num>
                      <m:den>
                        <m:r>
                          <a:rPr lang="en-US" sz="2000" i="1">
                            <a:solidFill>
                              <a:srgbClr val="000000"/>
                            </a:solidFill>
                            <a:latin typeface="Cambria Math" panose="02040503050406030204" pitchFamily="18" charset="0"/>
                          </a:rPr>
                          <m:t>𝑠</m:t>
                        </m:r>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sym typeface="Calibri"/>
                      </a:rPr>
                      <m:t>𝑆𝑊𝑅</m:t>
                    </m:r>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sym typeface="Calibri"/>
                              </a:rPr>
                              <m:t>2</m:t>
                            </m:r>
                          </m:sup>
                        </m:sSup>
                      </m:num>
                      <m:den>
                        <m:r>
                          <a:rPr lang="en-US" sz="2000" i="1">
                            <a:solidFill>
                              <a:srgbClr val="000000"/>
                            </a:solidFill>
                            <a:latin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𝜋</m:t>
                        </m:r>
                        <m:r>
                          <a:rPr lang="en-US" sz="2000" i="1">
                            <a:solidFill>
                              <a:srgbClr val="000000"/>
                            </a:solidFill>
                            <a:latin typeface="Cambria Math" panose="02040503050406030204" pitchFamily="18" charset="0"/>
                            <a:ea typeface="Cambria Math" panose="02040503050406030204" pitchFamily="18" charset="0"/>
                            <a:sym typeface="Calibri"/>
                          </a:rPr>
                          <m:t>𝐴</m:t>
                        </m:r>
                      </m:den>
                    </m:f>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 is the area of the tube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2834" y="1090431"/>
                <a:ext cx="9971202" cy="3343020"/>
              </a:xfrm>
              <a:prstGeom prst="rect">
                <a:avLst/>
              </a:prstGeom>
              <a:blipFill>
                <a:blip r:embed="rId3"/>
                <a:stretch>
                  <a:fillRect l="-891" t="-75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graphicFrame>
        <p:nvGraphicFramePr>
          <p:cNvPr id="3" name="Table 3">
            <a:extLst>
              <a:ext uri="{FF2B5EF4-FFF2-40B4-BE49-F238E27FC236}">
                <a16:creationId xmlns:a16="http://schemas.microsoft.com/office/drawing/2014/main" id="{34A20E06-A03C-9C47-87C1-97B0C56831BD}"/>
              </a:ext>
            </a:extLst>
          </p:cNvPr>
          <p:cNvGraphicFramePr>
            <a:graphicFrameLocks noGrp="1"/>
          </p:cNvGraphicFramePr>
          <p:nvPr>
            <p:extLst>
              <p:ext uri="{D42A27DB-BD31-4B8C-83A1-F6EECF244321}">
                <p14:modId xmlns:p14="http://schemas.microsoft.com/office/powerpoint/2010/main" val="635844538"/>
              </p:ext>
            </p:extLst>
          </p:nvPr>
        </p:nvGraphicFramePr>
        <p:xfrm>
          <a:off x="7232073" y="3117273"/>
          <a:ext cx="4653150" cy="2933664"/>
        </p:xfrm>
        <a:graphic>
          <a:graphicData uri="http://schemas.openxmlformats.org/drawingml/2006/table">
            <a:tbl>
              <a:tblPr firstRow="1" bandRow="1">
                <a:tableStyleId>{5C22544A-7EE6-4342-B048-85BDC9FD1C3A}</a:tableStyleId>
              </a:tblPr>
              <a:tblGrid>
                <a:gridCol w="2105891">
                  <a:extLst>
                    <a:ext uri="{9D8B030D-6E8A-4147-A177-3AD203B41FA5}">
                      <a16:colId xmlns:a16="http://schemas.microsoft.com/office/drawing/2014/main" val="3400466308"/>
                    </a:ext>
                  </a:extLst>
                </a:gridCol>
                <a:gridCol w="996209">
                  <a:extLst>
                    <a:ext uri="{9D8B030D-6E8A-4147-A177-3AD203B41FA5}">
                      <a16:colId xmlns:a16="http://schemas.microsoft.com/office/drawing/2014/main" val="1604896889"/>
                    </a:ext>
                  </a:extLst>
                </a:gridCol>
                <a:gridCol w="1551050">
                  <a:extLst>
                    <a:ext uri="{9D8B030D-6E8A-4147-A177-3AD203B41FA5}">
                      <a16:colId xmlns:a16="http://schemas.microsoft.com/office/drawing/2014/main" val="3052369017"/>
                    </a:ext>
                  </a:extLst>
                </a:gridCol>
              </a:tblGrid>
              <a:tr h="366708">
                <a:tc>
                  <a:txBody>
                    <a:bodyPr/>
                    <a:lstStyle/>
                    <a:p>
                      <a:pPr algn="r"/>
                      <a:r>
                        <a:rPr lang="en-US" dirty="0"/>
                        <a:t>Sound</a:t>
                      </a:r>
                    </a:p>
                  </a:txBody>
                  <a:tcPr/>
                </a:tc>
                <a:tc>
                  <a:txBody>
                    <a:bodyPr/>
                    <a:lstStyle/>
                    <a:p>
                      <a:pPr algn="r"/>
                      <a:r>
                        <a:rPr lang="en-US" dirty="0" err="1"/>
                        <a:t>L</a:t>
                      </a:r>
                      <a:r>
                        <a:rPr lang="en-US" baseline="-25000" dirty="0" err="1"/>
                        <a:t>p</a:t>
                      </a:r>
                      <a:endParaRPr lang="en-US" baseline="-25000" dirty="0"/>
                    </a:p>
                  </a:txBody>
                  <a:tcPr/>
                </a:tc>
                <a:tc>
                  <a:txBody>
                    <a:bodyPr/>
                    <a:lstStyle/>
                    <a:p>
                      <a:pPr algn="r"/>
                      <a:r>
                        <a:rPr lang="en-US" dirty="0"/>
                        <a:t>Power density</a:t>
                      </a:r>
                    </a:p>
                  </a:txBody>
                  <a:tcPr/>
                </a:tc>
                <a:extLst>
                  <a:ext uri="{0D108BD9-81ED-4DB2-BD59-A6C34878D82A}">
                    <a16:rowId xmlns:a16="http://schemas.microsoft.com/office/drawing/2014/main" val="2918556204"/>
                  </a:ext>
                </a:extLst>
              </a:tr>
              <a:tr h="366708">
                <a:tc>
                  <a:txBody>
                    <a:bodyPr/>
                    <a:lstStyle/>
                    <a:p>
                      <a:pPr algn="r"/>
                      <a:r>
                        <a:rPr lang="en-US" dirty="0"/>
                        <a:t>rustling leaves</a:t>
                      </a:r>
                    </a:p>
                  </a:txBody>
                  <a:tcPr/>
                </a:tc>
                <a:tc>
                  <a:txBody>
                    <a:bodyPr/>
                    <a:lstStyle/>
                    <a:p>
                      <a:pPr algn="r"/>
                      <a:r>
                        <a:rPr lang="en-US" dirty="0"/>
                        <a:t>10dB</a:t>
                      </a:r>
                    </a:p>
                  </a:txBody>
                  <a:tcPr/>
                </a:tc>
                <a:tc>
                  <a:txBody>
                    <a:bodyPr/>
                    <a:lstStyle/>
                    <a:p>
                      <a:pPr algn="r"/>
                      <a:r>
                        <a:rPr lang="en-US" dirty="0"/>
                        <a:t>1pW/m</a:t>
                      </a:r>
                      <a:r>
                        <a:rPr lang="en-US" baseline="30000" dirty="0"/>
                        <a:t>2</a:t>
                      </a:r>
                    </a:p>
                  </a:txBody>
                  <a:tcPr/>
                </a:tc>
                <a:extLst>
                  <a:ext uri="{0D108BD9-81ED-4DB2-BD59-A6C34878D82A}">
                    <a16:rowId xmlns:a16="http://schemas.microsoft.com/office/drawing/2014/main" val="2831571941"/>
                  </a:ext>
                </a:extLst>
              </a:tr>
              <a:tr h="366708">
                <a:tc>
                  <a:txBody>
                    <a:bodyPr/>
                    <a:lstStyle/>
                    <a:p>
                      <a:pPr algn="r"/>
                      <a:r>
                        <a:rPr lang="en-US" dirty="0"/>
                        <a:t>broadcast studio</a:t>
                      </a:r>
                    </a:p>
                  </a:txBody>
                  <a:tcPr/>
                </a:tc>
                <a:tc>
                  <a:txBody>
                    <a:bodyPr/>
                    <a:lstStyle/>
                    <a:p>
                      <a:pPr algn="r"/>
                      <a:r>
                        <a:rPr lang="en-US"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1pW/m</a:t>
                      </a:r>
                      <a:r>
                        <a:rPr lang="en-US" baseline="30000" dirty="0"/>
                        <a:t>2</a:t>
                      </a:r>
                    </a:p>
                  </a:txBody>
                  <a:tcPr/>
                </a:tc>
                <a:extLst>
                  <a:ext uri="{0D108BD9-81ED-4DB2-BD59-A6C34878D82A}">
                    <a16:rowId xmlns:a16="http://schemas.microsoft.com/office/drawing/2014/main" val="3501594200"/>
                  </a:ext>
                </a:extLst>
              </a:tr>
              <a:tr h="366708">
                <a:tc>
                  <a:txBody>
                    <a:bodyPr/>
                    <a:lstStyle/>
                    <a:p>
                      <a:pPr algn="r"/>
                      <a:r>
                        <a:rPr lang="en-US" dirty="0"/>
                        <a:t>classroom</a:t>
                      </a:r>
                    </a:p>
                  </a:txBody>
                  <a:tcPr/>
                </a:tc>
                <a:tc>
                  <a:txBody>
                    <a:bodyPr/>
                    <a:lstStyle/>
                    <a:p>
                      <a:pPr algn="r"/>
                      <a:r>
                        <a:rPr lang="en-US"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10nW/m</a:t>
                      </a:r>
                      <a:r>
                        <a:rPr lang="en-US" baseline="30000" dirty="0"/>
                        <a:t>2</a:t>
                      </a:r>
                    </a:p>
                  </a:txBody>
                  <a:tcPr/>
                </a:tc>
                <a:extLst>
                  <a:ext uri="{0D108BD9-81ED-4DB2-BD59-A6C34878D82A}">
                    <a16:rowId xmlns:a16="http://schemas.microsoft.com/office/drawing/2014/main" val="825322132"/>
                  </a:ext>
                </a:extLst>
              </a:tr>
              <a:tr h="366708">
                <a:tc>
                  <a:txBody>
                    <a:bodyPr/>
                    <a:lstStyle/>
                    <a:p>
                      <a:pPr algn="r"/>
                      <a:r>
                        <a:rPr lang="en-US" dirty="0"/>
                        <a:t>heavy truck</a:t>
                      </a:r>
                    </a:p>
                  </a:txBody>
                  <a:tcPr/>
                </a:tc>
                <a:tc>
                  <a:txBody>
                    <a:bodyPr/>
                    <a:lstStyle/>
                    <a:p>
                      <a:pPr algn="r"/>
                      <a:r>
                        <a:rPr lang="en-US"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1nW/m</a:t>
                      </a:r>
                      <a:r>
                        <a:rPr lang="en-US" baseline="30000" dirty="0"/>
                        <a:t>2</a:t>
                      </a:r>
                    </a:p>
                  </a:txBody>
                  <a:tcPr/>
                </a:tc>
                <a:extLst>
                  <a:ext uri="{0D108BD9-81ED-4DB2-BD59-A6C34878D82A}">
                    <a16:rowId xmlns:a16="http://schemas.microsoft.com/office/drawing/2014/main" val="450179944"/>
                  </a:ext>
                </a:extLst>
              </a:tr>
              <a:tr h="366708">
                <a:tc>
                  <a:txBody>
                    <a:bodyPr/>
                    <a:lstStyle/>
                    <a:p>
                      <a:pPr algn="r"/>
                      <a:r>
                        <a:rPr lang="en-US" dirty="0"/>
                        <a:t>Shout at 1m</a:t>
                      </a:r>
                    </a:p>
                  </a:txBody>
                  <a:tcPr/>
                </a:tc>
                <a:tc>
                  <a:txBody>
                    <a:bodyPr/>
                    <a:lstStyle/>
                    <a:p>
                      <a:pPr algn="r"/>
                      <a:r>
                        <a:rPr lang="en-US"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10mW/m</a:t>
                      </a:r>
                      <a:r>
                        <a:rPr lang="en-US" baseline="30000" dirty="0"/>
                        <a:t>2</a:t>
                      </a:r>
                    </a:p>
                  </a:txBody>
                  <a:tcPr/>
                </a:tc>
                <a:extLst>
                  <a:ext uri="{0D108BD9-81ED-4DB2-BD59-A6C34878D82A}">
                    <a16:rowId xmlns:a16="http://schemas.microsoft.com/office/drawing/2014/main" val="2550458144"/>
                  </a:ext>
                </a:extLst>
              </a:tr>
              <a:tr h="366708">
                <a:tc>
                  <a:txBody>
                    <a:bodyPr/>
                    <a:lstStyle/>
                    <a:p>
                      <a:pPr algn="r"/>
                      <a:r>
                        <a:rPr lang="en-US" dirty="0"/>
                        <a:t>jackhammer</a:t>
                      </a:r>
                    </a:p>
                  </a:txBody>
                  <a:tcPr/>
                </a:tc>
                <a:tc>
                  <a:txBody>
                    <a:bodyPr/>
                    <a:lstStyle/>
                    <a:p>
                      <a:pPr algn="r"/>
                      <a:r>
                        <a:rPr lang="en-US"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100mW/m</a:t>
                      </a:r>
                      <a:r>
                        <a:rPr lang="en-US" baseline="30000" dirty="0"/>
                        <a:t>2</a:t>
                      </a:r>
                    </a:p>
                  </a:txBody>
                  <a:tcPr/>
                </a:tc>
                <a:extLst>
                  <a:ext uri="{0D108BD9-81ED-4DB2-BD59-A6C34878D82A}">
                    <a16:rowId xmlns:a16="http://schemas.microsoft.com/office/drawing/2014/main" val="760660990"/>
                  </a:ext>
                </a:extLst>
              </a:tr>
              <a:tr h="366708">
                <a:tc>
                  <a:txBody>
                    <a:bodyPr/>
                    <a:lstStyle/>
                    <a:p>
                      <a:pPr algn="r"/>
                      <a:r>
                        <a:rPr lang="en-US" dirty="0"/>
                        <a:t>jet takeoff at 50m</a:t>
                      </a:r>
                    </a:p>
                  </a:txBody>
                  <a:tcPr/>
                </a:tc>
                <a:tc>
                  <a:txBody>
                    <a:bodyPr/>
                    <a:lstStyle/>
                    <a:p>
                      <a:pPr algn="r"/>
                      <a:r>
                        <a:rPr lang="en-US"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1W/m</a:t>
                      </a:r>
                      <a:r>
                        <a:rPr lang="en-US"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spTree>
    <p:extLst>
      <p:ext uri="{BB962C8B-B14F-4D97-AF65-F5344CB8AC3E}">
        <p14:creationId xmlns:p14="http://schemas.microsoft.com/office/powerpoint/2010/main" val="6179378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
        <p:nvSpPr>
          <p:cNvPr id="13" name="TextBox 12">
            <a:extLst>
              <a:ext uri="{FF2B5EF4-FFF2-40B4-BE49-F238E27FC236}">
                <a16:creationId xmlns:a16="http://schemas.microsoft.com/office/drawing/2014/main" id="{DD3BC3D9-0492-F142-8F2D-FBBDBA7DD330}"/>
              </a:ext>
            </a:extLst>
          </p:cNvPr>
          <p:cNvSpPr txBox="1"/>
          <p:nvPr/>
        </p:nvSpPr>
        <p:spPr>
          <a:xfrm>
            <a:off x="9585330" y="3385028"/>
            <a:ext cx="2466125" cy="369332"/>
          </a:xfrm>
          <a:prstGeom prst="rect">
            <a:avLst/>
          </a:prstGeom>
          <a:noFill/>
        </p:spPr>
        <p:txBody>
          <a:bodyPr wrap="square" rtlCol="0">
            <a:spAutoFit/>
          </a:bodyPr>
          <a:lstStyle/>
          <a:p>
            <a:r>
              <a:rPr lang="en-US" dirty="0"/>
              <a:t>Bipolar source model</a:t>
            </a:r>
          </a:p>
        </p:txBody>
      </p:sp>
      <p:grpSp>
        <p:nvGrpSpPr>
          <p:cNvPr id="5" name="Group 4">
            <a:extLst>
              <a:ext uri="{FF2B5EF4-FFF2-40B4-BE49-F238E27FC236}">
                <a16:creationId xmlns:a16="http://schemas.microsoft.com/office/drawing/2014/main" id="{8E894F9E-C3B8-0048-AF50-4D2D94DD4F0D}"/>
              </a:ext>
            </a:extLst>
          </p:cNvPr>
          <p:cNvGrpSpPr/>
          <p:nvPr/>
        </p:nvGrpSpPr>
        <p:grpSpPr>
          <a:xfrm>
            <a:off x="10028535" y="2193042"/>
            <a:ext cx="1394176" cy="1069937"/>
            <a:chOff x="10028535" y="2193042"/>
            <a:chExt cx="1394176" cy="1069937"/>
          </a:xfrm>
        </p:grpSpPr>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456114" y="2266124"/>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20221" y="186962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456113" y="2881979"/>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03160" y="2360247"/>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28535" y="2424779"/>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31271" y="222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1145629" y="1322088"/>
                <a:ext cx="7866742" cy="4681594"/>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PNP types</a:t>
                </a:r>
              </a:p>
              <a:p>
                <a:pPr marL="342900" indent="-342900">
                  <a:buFont typeface="Arial" panose="020B0604020202020204" pitchFamily="34" charset="0"/>
                  <a:buChar char="•"/>
                </a:pPr>
                <a:r>
                  <a:rPr lang="en-US" sz="2000" dirty="0">
                    <a:ea typeface="Arial" charset="0"/>
                    <a:cs typeface="Arial" charset="0"/>
                  </a:rPr>
                  <a:t>Model</a:t>
                </a:r>
              </a:p>
              <a:p>
                <a:pPr marL="800100" lvl="1" indent="-342900">
                  <a:buFont typeface="Arial" panose="020B0604020202020204" pitchFamily="34" charset="0"/>
                  <a:buChar char="•"/>
                </a:pPr>
                <a:r>
                  <a:rPr lang="en-US" sz="2000" dirty="0">
                    <a:cs typeface="Arial" charset="0"/>
                  </a:rPr>
                  <a:t>Conducts when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&gt;.7</m:t>
                    </m:r>
                    <m:r>
                      <a:rPr lang="en-US" sz="2000" b="0" i="1" smtClean="0">
                        <a:latin typeface="Cambria Math" panose="02040503050406030204" pitchFamily="18" charset="0"/>
                        <a:cs typeface="Arial" charset="0"/>
                      </a:rPr>
                      <m:t>𝑉</m:t>
                    </m:r>
                  </m:oMath>
                </a14:m>
                <a:endParaRPr lang="en-US" sz="200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𝛼</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𝑒</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𝛼</m:t>
                        </m:r>
                      </m:num>
                      <m:den>
                        <m:r>
                          <a:rPr lang="en-US" sz="2000" b="0" i="1" smtClean="0">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ea typeface="Cambria Math" panose="02040503050406030204" pitchFamily="18" charset="0"/>
                            <a:cs typeface="Arial" charset="0"/>
                          </a:rPr>
                          <m:t>𝛼</m:t>
                        </m:r>
                      </m:den>
                    </m:f>
                  </m:oMath>
                </a14:m>
                <a:endParaRPr lang="en-US" sz="2000" dirty="0">
                  <a:ea typeface="Arial" charset="0"/>
                  <a:cs typeface="Arial" charset="0"/>
                </a:endParaRPr>
              </a:p>
              <a:p>
                <a:pPr marL="800100" lvl="1" indent="-342900">
                  <a:buFont typeface="Arial" panose="020B0604020202020204" pitchFamily="34" charset="0"/>
                  <a:buChar char="•"/>
                </a:pPr>
                <a:r>
                  <a:rPr lang="en-US" sz="2000" dirty="0">
                    <a:ea typeface="Arial" charset="0"/>
                    <a:cs typeface="Arial" charset="0"/>
                  </a:rPr>
                  <a:t>𝛽 ∼ 100</a:t>
                </a:r>
              </a:p>
              <a:p>
                <a:pPr marL="342900" indent="-342900">
                  <a:buFont typeface="Arial" panose="020B0604020202020204" pitchFamily="34" charset="0"/>
                  <a:buChar char="•"/>
                </a:pPr>
                <a:r>
                  <a:rPr lang="en-US" sz="2000"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𝐺</m:t>
                        </m:r>
                      </m:e>
                      <m:sub>
                        <m:r>
                          <a:rPr lang="en-US" sz="2000" i="1">
                            <a:latin typeface="Cambria Math" panose="02040503050406030204" pitchFamily="18" charset="0"/>
                            <a:cs typeface="Arial" charset="0"/>
                          </a:rPr>
                          <m:t>𝑠</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num>
                      <m:den>
                        <m:r>
                          <a:rPr lang="en-US" sz="2000" i="1">
                            <a:latin typeface="Cambria Math" panose="02040503050406030204" pitchFamily="18" charset="0"/>
                            <a:cs typeface="Arial" charset="0"/>
                          </a:rPr>
                          <m:t>15</m:t>
                        </m:r>
                        <m:r>
                          <a:rPr lang="en-US" sz="2000" i="1">
                            <a:latin typeface="Cambria Math" panose="02040503050406030204" pitchFamily="18" charset="0"/>
                            <a:cs typeface="Arial" charset="0"/>
                          </a:rPr>
                          <m:t>𝑚𝑉</m:t>
                        </m:r>
                      </m:den>
                    </m:f>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2</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1145629" y="1322088"/>
                <a:ext cx="7866742" cy="4681594"/>
              </a:xfrm>
              <a:prstGeom prst="rect">
                <a:avLst/>
              </a:prstGeom>
              <a:blipFill>
                <a:blip r:embed="rId3"/>
                <a:stretch>
                  <a:fillRect l="-645" t="-813"/>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175455" y="834570"/>
            <a:ext cx="1714500" cy="952500"/>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F52D9D83-1045-3C40-A3C8-564609D554B8}"/>
              </a:ext>
            </a:extLst>
          </p:cNvPr>
          <p:cNvSpPr txBox="1"/>
          <p:nvPr/>
        </p:nvSpPr>
        <p:spPr>
          <a:xfrm>
            <a:off x="9442269" y="5634350"/>
            <a:ext cx="2654797" cy="369332"/>
          </a:xfrm>
          <a:prstGeom prst="rect">
            <a:avLst/>
          </a:prstGeom>
          <a:noFill/>
        </p:spPr>
        <p:txBody>
          <a:bodyPr wrap="square" rtlCol="0">
            <a:spAutoFit/>
          </a:bodyPr>
          <a:lstStyle/>
          <a:p>
            <a:r>
              <a:rPr lang="en-US" dirty="0"/>
              <a:t>Bipolar equivalent circuit</a:t>
            </a:r>
          </a:p>
        </p:txBody>
      </p:sp>
      <p:grpSp>
        <p:nvGrpSpPr>
          <p:cNvPr id="4" name="Group 3">
            <a:extLst>
              <a:ext uri="{FF2B5EF4-FFF2-40B4-BE49-F238E27FC236}">
                <a16:creationId xmlns:a16="http://schemas.microsoft.com/office/drawing/2014/main" id="{C6FFC49C-A85E-CF44-A0BD-B51E4016EEE7}"/>
              </a:ext>
            </a:extLst>
          </p:cNvPr>
          <p:cNvGrpSpPr/>
          <p:nvPr/>
        </p:nvGrpSpPr>
        <p:grpSpPr>
          <a:xfrm>
            <a:off x="10028535" y="4242441"/>
            <a:ext cx="1575966" cy="1235726"/>
            <a:chOff x="9336522" y="4262361"/>
            <a:chExt cx="1575966" cy="1235726"/>
          </a:xfrm>
        </p:grpSpPr>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0207453" y="4431287"/>
              <a:ext cx="304800" cy="762000"/>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0" name="TextBox 29">
              <a:extLst>
                <a:ext uri="{FF2B5EF4-FFF2-40B4-BE49-F238E27FC236}">
                  <a16:creationId xmlns:a16="http://schemas.microsoft.com/office/drawing/2014/main" id="{52AF9A5A-07FD-6045-A828-1F2B30E62C3D}"/>
                </a:ext>
              </a:extLst>
            </p:cNvPr>
            <p:cNvSpPr txBox="1"/>
            <p:nvPr/>
          </p:nvSpPr>
          <p:spPr>
            <a:xfrm>
              <a:off x="9754766" y="4595355"/>
              <a:ext cx="309700" cy="307777"/>
            </a:xfrm>
            <a:prstGeom prst="rect">
              <a:avLst/>
            </a:prstGeom>
            <a:noFill/>
          </p:spPr>
          <p:txBody>
            <a:bodyPr wrap="none" rtlCol="0">
              <a:spAutoFit/>
            </a:bodyPr>
            <a:lstStyle/>
            <a:p>
              <a:r>
                <a:rPr lang="en-US" sz="1400" dirty="0" err="1"/>
                <a:t>r</a:t>
              </a:r>
              <a:r>
                <a:rPr lang="en-US" sz="1400" baseline="-25000" dirty="0" err="1">
                  <a:latin typeface="Math1Mono"/>
                </a:rPr>
                <a:t>p</a:t>
              </a:r>
              <a:endParaRPr lang="en-US" sz="1200" baseline="-25000" dirty="0">
                <a:latin typeface="Math1Mono"/>
              </a:endParaRPr>
            </a:p>
          </p:txBody>
        </p:sp>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9597852" y="44617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9674052" y="519328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6DBE2A9C-AD3C-FD43-ACA7-C6F2964947CF}"/>
                </a:ext>
              </a:extLst>
            </p:cNvPr>
            <p:cNvSpPr/>
            <p:nvPr/>
          </p:nvSpPr>
          <p:spPr>
            <a:xfrm>
              <a:off x="963481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053464" y="5204955"/>
              <a:ext cx="1588" cy="21945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D8C7A4D2-666B-E34A-9294-43779923EAE6}"/>
                </a:ext>
              </a:extLst>
            </p:cNvPr>
            <p:cNvSpPr/>
            <p:nvPr/>
          </p:nvSpPr>
          <p:spPr>
            <a:xfrm>
              <a:off x="10000188" y="540089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22E6388-AEDC-A34A-AB9D-0AD8A1B07555}"/>
                </a:ext>
              </a:extLst>
            </p:cNvPr>
            <p:cNvSpPr/>
            <p:nvPr/>
          </p:nvSpPr>
          <p:spPr>
            <a:xfrm>
              <a:off x="1030194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9336522" y="4267612"/>
              <a:ext cx="279244" cy="307777"/>
            </a:xfrm>
            <a:prstGeom prst="rect">
              <a:avLst/>
            </a:prstGeom>
            <a:noFill/>
          </p:spPr>
          <p:txBody>
            <a:bodyPr wrap="none" rtlCol="0">
              <a:spAutoFit/>
            </a:bodyPr>
            <a:lstStyle/>
            <a:p>
              <a:r>
                <a:rPr lang="en-US" sz="1400" dirty="0" err="1"/>
                <a:t>b</a:t>
              </a:r>
              <a:endParaRPr lang="en-US" sz="14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126380" y="5204955"/>
              <a:ext cx="261610" cy="276999"/>
            </a:xfrm>
            <a:prstGeom prst="rect">
              <a:avLst/>
            </a:prstGeom>
            <a:noFill/>
          </p:spPr>
          <p:txBody>
            <a:bodyPr wrap="none" rtlCol="0">
              <a:spAutoFit/>
            </a:bodyPr>
            <a:lstStyle/>
            <a:p>
              <a:r>
                <a:rPr lang="en-US" sz="1200" dirty="0" err="1"/>
                <a:t>e</a:t>
              </a:r>
              <a:endParaRPr lang="en-US" sz="1200" baseline="-25000" dirty="0"/>
            </a:p>
          </p:txBody>
        </p:sp>
        <p:sp>
          <p:nvSpPr>
            <p:cNvPr id="39" name="TextBox 38">
              <a:extLst>
                <a:ext uri="{FF2B5EF4-FFF2-40B4-BE49-F238E27FC236}">
                  <a16:creationId xmlns:a16="http://schemas.microsoft.com/office/drawing/2014/main" id="{FDC0E582-8131-C14F-B411-366892158B55}"/>
                </a:ext>
              </a:extLst>
            </p:cNvPr>
            <p:cNvSpPr txBox="1"/>
            <p:nvPr/>
          </p:nvSpPr>
          <p:spPr>
            <a:xfrm>
              <a:off x="10529050" y="4583687"/>
              <a:ext cx="383438" cy="307777"/>
            </a:xfrm>
            <a:prstGeom prst="rect">
              <a:avLst/>
            </a:prstGeom>
            <a:noFill/>
          </p:spPr>
          <p:txBody>
            <a:bodyPr wrap="none" rtlCol="0">
              <a:spAutoFit/>
            </a:bodyPr>
            <a:lstStyle/>
            <a:p>
              <a:r>
                <a:rPr lang="en-US" sz="1400" dirty="0">
                  <a:latin typeface="Math1Mono" charset="2"/>
                  <a:cs typeface="Math1Mono" charset="2"/>
                </a:rPr>
                <a:t>b</a:t>
              </a:r>
              <a:r>
                <a:rPr lang="en-US" sz="1400" dirty="0"/>
                <a:t>i</a:t>
              </a:r>
              <a:r>
                <a:rPr lang="en-US" sz="1400" baseline="-25000" dirty="0"/>
                <a:t>b</a:t>
              </a:r>
              <a:endParaRPr lang="en-US" sz="12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0445365" y="4262361"/>
              <a:ext cx="260008" cy="307777"/>
            </a:xfrm>
            <a:prstGeom prst="rect">
              <a:avLst/>
            </a:prstGeom>
            <a:noFill/>
          </p:spPr>
          <p:txBody>
            <a:bodyPr wrap="none" rtlCol="0">
              <a:spAutoFit/>
            </a:bodyPr>
            <a:lstStyle/>
            <a:p>
              <a:r>
                <a:rPr lang="en-US" sz="1400" dirty="0"/>
                <a:t>c</a:t>
              </a:r>
              <a:endParaRPr lang="en-US" sz="1400" baseline="-25000" dirty="0"/>
            </a:p>
          </p:txBody>
        </p:sp>
      </p:grpSp>
    </p:spTree>
    <p:extLst>
      <p:ext uri="{BB962C8B-B14F-4D97-AF65-F5344CB8AC3E}">
        <p14:creationId xmlns:p14="http://schemas.microsoft.com/office/powerpoint/2010/main" val="38681370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849254" y="2037884"/>
            <a:ext cx="7940363"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914400" lvl="1" indent="-457200">
              <a:buFont typeface="+mj-lt"/>
              <a:buAutoNum type="arabicPeriod"/>
            </a:pPr>
            <a:r>
              <a:rPr lang="en-US" sz="1800" dirty="0">
                <a:latin typeface="Arial" charset="0"/>
                <a:ea typeface="Arial" charset="0"/>
                <a:cs typeface="Arial" charset="0"/>
              </a:rPr>
              <a:t>Choose a gain (amplification factor), A = 5.</a:t>
            </a:r>
          </a:p>
          <a:p>
            <a:pPr marL="914400" lvl="1" indent="-457200">
              <a:buFont typeface="+mj-lt"/>
              <a:buAutoNum type="arabicPeriod"/>
            </a:pPr>
            <a:r>
              <a:rPr lang="en-US" sz="1800" dirty="0">
                <a:latin typeface="Arial" charset="0"/>
                <a:ea typeface="Arial" charset="0"/>
                <a:cs typeface="Arial" charset="0"/>
              </a:rPr>
              <a:t>Choose the “Q point” of the conducting transistor (4mA).</a:t>
            </a:r>
          </a:p>
          <a:p>
            <a:pPr marL="914400" lvl="1" indent="-457200">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914400" lvl="1" indent="-457200">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3753" y="1381899"/>
            <a:ext cx="6858967" cy="3924109"/>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lgn="l">
              <a:buFont typeface="+mj-lt"/>
              <a:buAutoNum type="arabicPeriod" startAt="6"/>
            </a:pPr>
            <a:r>
              <a:rPr lang="en-US" sz="2000" dirty="0">
                <a:ea typeface="Arial" charset="0"/>
                <a:cs typeface="Arial" charset="0"/>
              </a:rPr>
              <a:t>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a:t>
            </a: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44</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60" name="Group 59">
            <a:extLst>
              <a:ext uri="{FF2B5EF4-FFF2-40B4-BE49-F238E27FC236}">
                <a16:creationId xmlns:a16="http://schemas.microsoft.com/office/drawing/2014/main" id="{7E3E816B-9311-D745-B613-B08BBD3E9BA2}"/>
              </a:ext>
            </a:extLst>
          </p:cNvPr>
          <p:cNvGrpSpPr/>
          <p:nvPr/>
        </p:nvGrpSpPr>
        <p:grpSpPr>
          <a:xfrm>
            <a:off x="75080" y="2317331"/>
            <a:ext cx="3617970" cy="2811732"/>
            <a:chOff x="75080" y="2317331"/>
            <a:chExt cx="3617970" cy="2811732"/>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45</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95" name="TextBox 94">
            <a:extLst>
              <a:ext uri="{FF2B5EF4-FFF2-40B4-BE49-F238E27FC236}">
                <a16:creationId xmlns:a16="http://schemas.microsoft.com/office/drawing/2014/main" id="{B3ADBC0A-8B56-E040-834F-E2C6DB0E33DD}"/>
              </a:ext>
            </a:extLst>
          </p:cNvPr>
          <p:cNvSpPr txBox="1"/>
          <p:nvPr/>
        </p:nvSpPr>
        <p:spPr>
          <a:xfrm>
            <a:off x="117992" y="4253329"/>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201079" y="2702901"/>
            <a:ext cx="1524102" cy="307777"/>
          </a:xfrm>
          <a:prstGeom prst="rect">
            <a:avLst/>
          </a:prstGeom>
          <a:noFill/>
        </p:spPr>
        <p:txBody>
          <a:bodyPr wrap="square" rtlCol="0">
            <a:spAutoFit/>
          </a:bodyPr>
          <a:lstStyle/>
          <a:p>
            <a:r>
              <a:rPr lang="en-US" sz="1400" dirty="0"/>
              <a:t>C</a:t>
            </a:r>
            <a:r>
              <a:rPr lang="en-US" sz="1400" baseline="-25000" dirty="0"/>
              <a:t>o</a:t>
            </a:r>
            <a:endParaRPr lang="en-US" sz="1200" baseline="30000" dirty="0"/>
          </a:p>
        </p:txBody>
      </p:sp>
      <p:grpSp>
        <p:nvGrpSpPr>
          <p:cNvPr id="58" name="Group 57">
            <a:extLst>
              <a:ext uri="{FF2B5EF4-FFF2-40B4-BE49-F238E27FC236}">
                <a16:creationId xmlns:a16="http://schemas.microsoft.com/office/drawing/2014/main" id="{D9D15B13-0FFF-8A44-B339-8C441B95A687}"/>
              </a:ext>
            </a:extLst>
          </p:cNvPr>
          <p:cNvGrpSpPr/>
          <p:nvPr/>
        </p:nvGrpSpPr>
        <p:grpSpPr>
          <a:xfrm>
            <a:off x="130676" y="1417709"/>
            <a:ext cx="2740916" cy="2811732"/>
            <a:chOff x="130676" y="1417709"/>
            <a:chExt cx="2740916" cy="2811732"/>
          </a:xfrm>
        </p:grpSpPr>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603576" y="2613573"/>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486126" y="2932658"/>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095726" y="291682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486126" y="3539641"/>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867126" y="2537373"/>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471796" y="21868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1984576" y="2613573"/>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549440" y="18874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561488" y="1881004"/>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1804743" y="1718880"/>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067991" y="3370881"/>
              <a:ext cx="400505" cy="276999"/>
            </a:xfrm>
            <a:prstGeom prst="rect">
              <a:avLst/>
            </a:prstGeom>
            <a:noFill/>
          </p:spPr>
          <p:txBody>
            <a:bodyPr wrap="square" rtlCol="0">
              <a:spAutoFit/>
            </a:bodyPr>
            <a:lstStyle/>
            <a:p>
              <a:r>
                <a:rPr lang="en-US" sz="1200" dirty="0"/>
                <a:t>R</a:t>
              </a:r>
              <a:r>
                <a:rPr lang="en-US" sz="1200" baseline="-25000" dirty="0"/>
                <a:t>E</a:t>
              </a:r>
            </a:p>
          </p:txBody>
        </p:sp>
        <p:sp>
          <p:nvSpPr>
            <p:cNvPr id="107" name="TextBox 106">
              <a:extLst>
                <a:ext uri="{FF2B5EF4-FFF2-40B4-BE49-F238E27FC236}">
                  <a16:creationId xmlns:a16="http://schemas.microsoft.com/office/drawing/2014/main" id="{84616DF3-81B3-5F44-9074-428DABDBC284}"/>
                </a:ext>
              </a:extLst>
            </p:cNvPr>
            <p:cNvSpPr txBox="1"/>
            <p:nvPr/>
          </p:nvSpPr>
          <p:spPr>
            <a:xfrm>
              <a:off x="1100478" y="2201775"/>
              <a:ext cx="475159" cy="307777"/>
            </a:xfrm>
            <a:prstGeom prst="rect">
              <a:avLst/>
            </a:prstGeom>
            <a:noFill/>
          </p:spPr>
          <p:txBody>
            <a:bodyPr wrap="square" rtlCol="0">
              <a:spAutoFit/>
            </a:bodyPr>
            <a:lstStyle/>
            <a:p>
              <a:r>
                <a:rPr lang="en-US" sz="1400" dirty="0"/>
                <a:t>R</a:t>
              </a:r>
              <a:r>
                <a:rPr lang="en-US" sz="1400" baseline="-25000" dirty="0"/>
                <a:t>1</a:t>
              </a:r>
              <a:endParaRPr lang="en-US" sz="1200" dirty="0"/>
            </a:p>
          </p:txBody>
        </p:sp>
        <p:sp>
          <p:nvSpPr>
            <p:cNvPr id="108" name="TextBox 107">
              <a:extLst>
                <a:ext uri="{FF2B5EF4-FFF2-40B4-BE49-F238E27FC236}">
                  <a16:creationId xmlns:a16="http://schemas.microsoft.com/office/drawing/2014/main" id="{8E8EEE92-DC01-9441-8EB5-02BA98217252}"/>
                </a:ext>
              </a:extLst>
            </p:cNvPr>
            <p:cNvSpPr txBox="1"/>
            <p:nvPr/>
          </p:nvSpPr>
          <p:spPr>
            <a:xfrm>
              <a:off x="675484" y="2472841"/>
              <a:ext cx="748308" cy="307777"/>
            </a:xfrm>
            <a:prstGeom prst="rect">
              <a:avLst/>
            </a:prstGeom>
            <a:noFill/>
          </p:spPr>
          <p:txBody>
            <a:bodyPr wrap="square" rtlCol="0">
              <a:spAutoFit/>
            </a:bodyPr>
            <a:lstStyle/>
            <a:p>
              <a:r>
                <a:rPr lang="en-US" sz="1400" dirty="0" err="1"/>
                <a:t>C</a:t>
              </a:r>
              <a:r>
                <a:rPr lang="en-US" sz="1400" baseline="-25000" dirty="0" err="1"/>
                <a:t>i</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1849125" y="3848441"/>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437484" y="29300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1915004" y="31586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513683" y="3844441"/>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p:nvPr/>
          </p:nvCxnSpPr>
          <p:spPr>
            <a:xfrm rot="5400000" flipH="1" flipV="1">
              <a:off x="1415095" y="3751314"/>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234560" y="2789309"/>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603750" y="3795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097681" y="3158641"/>
              <a:ext cx="404595" cy="307777"/>
            </a:xfrm>
            <a:prstGeom prst="rect">
              <a:avLst/>
            </a:prstGeom>
            <a:noFill/>
          </p:spPr>
          <p:txBody>
            <a:bodyPr wrap="square" rtlCol="0">
              <a:spAutoFit/>
            </a:bodyPr>
            <a:lstStyle/>
            <a:p>
              <a:r>
                <a:rPr lang="en-US" sz="1400" dirty="0"/>
                <a:t>R</a:t>
              </a:r>
              <a:r>
                <a:rPr lang="en-US" sz="14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1912590" y="145709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130676" y="3082441"/>
              <a:ext cx="366920" cy="338554"/>
            </a:xfrm>
            <a:prstGeom prst="rect">
              <a:avLst/>
            </a:prstGeom>
            <a:noFill/>
          </p:spPr>
          <p:txBody>
            <a:bodyPr wrap="square" rtlCol="0">
              <a:spAutoFit/>
            </a:bodyPr>
            <a:lstStyle/>
            <a:p>
              <a:r>
                <a:rPr lang="en-US" sz="1600" dirty="0" err="1"/>
                <a:t>v</a:t>
              </a:r>
              <a:r>
                <a:rPr lang="en-US" sz="1600" baseline="-25000" dirty="0" err="1"/>
                <a:t>s</a:t>
              </a:r>
              <a:endParaRPr lang="en-US" sz="1600" baseline="-25000" dirty="0"/>
            </a:p>
          </p:txBody>
        </p:sp>
        <p:sp>
          <p:nvSpPr>
            <p:cNvPr id="129" name="TextBox 128">
              <a:extLst>
                <a:ext uri="{FF2B5EF4-FFF2-40B4-BE49-F238E27FC236}">
                  <a16:creationId xmlns:a16="http://schemas.microsoft.com/office/drawing/2014/main" id="{9FA35B8F-EDE4-3141-8856-4122BD927FB3}"/>
                </a:ext>
              </a:extLst>
            </p:cNvPr>
            <p:cNvSpPr txBox="1"/>
            <p:nvPr/>
          </p:nvSpPr>
          <p:spPr>
            <a:xfrm>
              <a:off x="2139982" y="1417709"/>
              <a:ext cx="415498"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131" name="Oval 130">
              <a:extLst>
                <a:ext uri="{FF2B5EF4-FFF2-40B4-BE49-F238E27FC236}">
                  <a16:creationId xmlns:a16="http://schemas.microsoft.com/office/drawing/2014/main" id="{9358CD97-51B8-6540-AB50-372695644517}"/>
                </a:ext>
              </a:extLst>
            </p:cNvPr>
            <p:cNvSpPr/>
            <p:nvPr/>
          </p:nvSpPr>
          <p:spPr>
            <a:xfrm>
              <a:off x="2756150" y="309410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373104" y="1873909"/>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928125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3888357"/>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3888357"/>
              </a:xfrm>
              <a:blipFill>
                <a:blip r:embed="rId3"/>
                <a:stretch>
                  <a:fillRect l="-639" t="-3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75080" y="2290071"/>
            <a:ext cx="3939631" cy="2863406"/>
            <a:chOff x="75080" y="2290071"/>
            <a:chExt cx="3939631" cy="2863406"/>
          </a:xfrm>
        </p:grpSpPr>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91887" y="1235983"/>
                <a:ext cx="1110083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Similar model for MOSFETs </a:t>
                </a:r>
              </a:p>
              <a:p>
                <a:pPr marL="342900" indent="-342900" algn="l">
                  <a:spcBef>
                    <a:spcPts val="400"/>
                  </a:spcBef>
                  <a:buFont typeface="Arial" panose="020B0604020202020204" pitchFamily="34" charset="0"/>
                  <a:buChar char="•"/>
                </a:pPr>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Op amp: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𝑂𝐿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input resistance is very high</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91887" y="1235983"/>
                <a:ext cx="11100834" cy="4070025"/>
              </a:xfrm>
              <a:prstGeom prst="rect">
                <a:avLst/>
              </a:prstGeom>
              <a:blipFill>
                <a:blip r:embed="rId3"/>
                <a:stretch>
                  <a:fillRect l="-457" t="-312"/>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equation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535839" y="1623076"/>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7940363" cy="3888357"/>
              </a:xfrm>
              <a:blipFill>
                <a:blip r:embed="rId3"/>
                <a:stretch>
                  <a:fillRect l="-478" t="-9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66" name="Group 65">
            <a:extLst>
              <a:ext uri="{FF2B5EF4-FFF2-40B4-BE49-F238E27FC236}">
                <a16:creationId xmlns:a16="http://schemas.microsoft.com/office/drawing/2014/main" id="{7421AECB-C8EC-7A4C-B92E-607395A6922E}"/>
              </a:ext>
            </a:extLst>
          </p:cNvPr>
          <p:cNvGrpSpPr/>
          <p:nvPr/>
        </p:nvGrpSpPr>
        <p:grpSpPr>
          <a:xfrm>
            <a:off x="182639" y="1921940"/>
            <a:ext cx="3439985" cy="2247819"/>
            <a:chOff x="710959" y="2379140"/>
            <a:chExt cx="3439985"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2262521" y="41654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918444" y="35519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2486590" y="28024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589184" y="29182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1351527" y="32584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665304" y="35356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774457" y="43472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775756" y="36677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937518" y="32606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940165" y="35356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3290522" y="35322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3628285" y="3397743"/>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710959" y="346900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948004" y="30445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1243901" y="30850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1424282" y="39616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3397554" y="43386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3398854" y="36591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3082185" y="40643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2499051" y="23791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5555957" y="1926202"/>
                <a:ext cx="4956907" cy="2821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5555957" y="1926202"/>
                <a:ext cx="4956907" cy="2821668"/>
              </a:xfrm>
              <a:prstGeom prst="rect">
                <a:avLst/>
              </a:prstGeom>
              <a:blipFill>
                <a:blip r:embed="rId3"/>
                <a:stretch>
                  <a:fillRect l="-2041" t="-1345"/>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p:spTree>
    <p:extLst>
      <p:ext uri="{BB962C8B-B14F-4D97-AF65-F5344CB8AC3E}">
        <p14:creationId xmlns:p14="http://schemas.microsoft.com/office/powerpoint/2010/main" val="11170387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323291" y="1924120"/>
                <a:ext cx="6091636" cy="11815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323291" y="1924120"/>
                <a:ext cx="6091636" cy="1181540"/>
              </a:xfrm>
              <a:prstGeom prst="rect">
                <a:avLst/>
              </a:prstGeom>
              <a:blipFill>
                <a:blip r:embed="rId3"/>
                <a:stretch>
                  <a:fillRect l="-1663" t="-319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384316" y="1240341"/>
            <a:ext cx="9188438"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switch attenuation</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Find the saturation resistance R</a:t>
            </a:r>
            <a:r>
              <a:rPr lang="en-US" sz="2000" baseline="-25000" dirty="0">
                <a:solidFill>
                  <a:srgbClr val="000000"/>
                </a:solidFill>
                <a:latin typeface="Calibri"/>
                <a:ea typeface="Calibri"/>
                <a:cs typeface="Calibri"/>
                <a:sym typeface="Calibri"/>
              </a:rPr>
              <a:t>s</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attenuation</a:t>
            </a:r>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p:grpSp>
        <p:nvGrpSpPr>
          <p:cNvPr id="4" name="Group 3">
            <a:extLst>
              <a:ext uri="{FF2B5EF4-FFF2-40B4-BE49-F238E27FC236}">
                <a16:creationId xmlns:a16="http://schemas.microsoft.com/office/drawing/2014/main" id="{488F2C3A-174C-5640-8D34-0B46288098F5}"/>
              </a:ext>
            </a:extLst>
          </p:cNvPr>
          <p:cNvGrpSpPr/>
          <p:nvPr/>
        </p:nvGrpSpPr>
        <p:grpSpPr>
          <a:xfrm>
            <a:off x="7504436" y="4094842"/>
            <a:ext cx="4537143" cy="2258989"/>
            <a:chOff x="7278535" y="3045327"/>
            <a:chExt cx="4537143" cy="2258989"/>
          </a:xfrm>
        </p:grpSpPr>
        <p:sp>
          <p:nvSpPr>
            <p:cNvPr id="66" name="TextBox 65">
              <a:extLst>
                <a:ext uri="{FF2B5EF4-FFF2-40B4-BE49-F238E27FC236}">
                  <a16:creationId xmlns:a16="http://schemas.microsoft.com/office/drawing/2014/main" id="{7319A3BB-CA5C-5B42-B7D7-48E65B081A51}"/>
                </a:ext>
              </a:extLst>
            </p:cNvPr>
            <p:cNvSpPr txBox="1"/>
            <p:nvPr/>
          </p:nvSpPr>
          <p:spPr>
            <a:xfrm>
              <a:off x="7278535" y="4781098"/>
              <a:ext cx="249402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using f</a:t>
              </a:r>
              <a:r>
                <a:rPr lang="en-US" sz="1400" dirty="0">
                  <a:solidFill>
                    <a:srgbClr val="000000"/>
                  </a:solidFill>
                  <a:latin typeface="Calibri"/>
                  <a:ea typeface="Calibri"/>
                  <a:cs typeface="Calibri"/>
                  <a:sym typeface="Calibri"/>
                </a:rPr>
                <a:t>unction generator</a:t>
              </a:r>
            </a:p>
            <a:p>
              <a:pPr defTabSz="457200" latinLnBrk="1" hangingPunct="0"/>
              <a:r>
                <a:rPr lang="en-US" sz="1400" dirty="0">
                  <a:solidFill>
                    <a:srgbClr val="000000"/>
                  </a:solidFill>
                </a:rPr>
                <a:t>use a 1.8K resistor</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8976316B-FE98-9344-9080-39847E136865}"/>
                </a:ext>
              </a:extLst>
            </p:cNvPr>
            <p:cNvSpPr txBox="1"/>
            <p:nvPr/>
          </p:nvSpPr>
          <p:spPr>
            <a:xfrm>
              <a:off x="10512136" y="3234970"/>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7569693" y="3737062"/>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649635" y="3441005"/>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9850469" y="4084204"/>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478399" y="409574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9861102" y="3423399"/>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9981243" y="3797856"/>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429221" y="389095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9850642" y="4763356"/>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236523" y="4358562"/>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049905" y="3714860"/>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688264" y="404770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072467" y="37435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158343" y="380020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085215" y="3753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9849345" y="3597429"/>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306668" y="3441185"/>
              <a:ext cx="838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719216" y="3045327"/>
              <a:ext cx="77459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8793975" y="4209897"/>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343448" y="4358574"/>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9960626" y="40547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03324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3" name="Group 2">
            <a:extLst>
              <a:ext uri="{FF2B5EF4-FFF2-40B4-BE49-F238E27FC236}">
                <a16:creationId xmlns:a16="http://schemas.microsoft.com/office/drawing/2014/main" id="{F0F37C95-CCEF-BE48-BF83-340BBADB3AD9}"/>
              </a:ext>
            </a:extLst>
          </p:cNvPr>
          <p:cNvGrpSpPr/>
          <p:nvPr/>
        </p:nvGrpSpPr>
        <p:grpSpPr>
          <a:xfrm>
            <a:off x="8894365" y="2773725"/>
            <a:ext cx="3064087" cy="3018596"/>
            <a:chOff x="2402664" y="1136495"/>
            <a:chExt cx="3064087" cy="3018596"/>
          </a:xfrm>
        </p:grpSpPr>
        <p:sp>
          <p:nvSpPr>
            <p:cNvPr id="124" name="TextBox 123">
              <a:extLst>
                <a:ext uri="{FF2B5EF4-FFF2-40B4-BE49-F238E27FC236}">
                  <a16:creationId xmlns:a16="http://schemas.microsoft.com/office/drawing/2014/main" id="{33749E67-877D-C442-A99F-41CDA88BC3D9}"/>
                </a:ext>
              </a:extLst>
            </p:cNvPr>
            <p:cNvSpPr txBox="1"/>
            <p:nvPr/>
          </p:nvSpPr>
          <p:spPr>
            <a:xfrm>
              <a:off x="3090534" y="113649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3014333" y="145311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3014333" y="315608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3927914" y="16090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3014333" y="377409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3460900" y="282293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3094074" y="240472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3166733" y="187000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3359550" y="160551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3156100" y="236884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2841800" y="15572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3119948" y="3151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3765700" y="320393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4394795" y="319720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4483472" y="353034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4648240" y="2977718"/>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4463199" y="3155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4117677" y="188673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3346554" y="261345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3262647" y="360648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2402664" y="172336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4775706" y="1488001"/>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4482760" y="156074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629962" y="1449886"/>
                <a:ext cx="8569829" cy="444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ic</a:t>
                </a:r>
                <a:r>
                  <a:rPr lang="en-US" sz="2000" dirty="0">
                    <a:solidFill>
                      <a:srgbClr val="000000"/>
                    </a:solidFill>
                    <a:latin typeface="Calibri"/>
                    <a:ea typeface="Calibri"/>
                    <a:cs typeface="Calibri"/>
                    <a:sym typeface="Calibri"/>
                  </a:rPr>
                  <a:t> when Q4 is on.  Assume base voltage on Q1 is700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a:t>
                </a:r>
                <a:r>
                  <a:rPr lang="en-US" sz="2000" dirty="0" err="1">
                    <a:solidFill>
                      <a:srgbClr val="000000"/>
                    </a:solidFill>
                    <a:latin typeface="Calibri"/>
                    <a:ea typeface="Calibri"/>
                    <a:cs typeface="Calibri"/>
                    <a:sym typeface="Calibri"/>
                  </a:rPr>
                  <a:t>dropin</a:t>
                </a:r>
                <a:r>
                  <a:rPr lang="en-US" sz="2000" dirty="0">
                    <a:solidFill>
                      <a:srgbClr val="000000"/>
                    </a:solidFill>
                    <a:latin typeface="Calibri"/>
                    <a:ea typeface="Calibri"/>
                    <a:cs typeface="Calibri"/>
                    <a:sym typeface="Calibri"/>
                  </a:rPr>
                  <a:t> base-emitter of Q4 and at 600mV at D11</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629962" y="1449886"/>
                <a:ext cx="8569829" cy="4447324"/>
              </a:xfrm>
              <a:prstGeom prst="rect">
                <a:avLst/>
              </a:prstGeom>
              <a:blipFill>
                <a:blip r:embed="rId3"/>
                <a:stretch>
                  <a:fillRect l="-1331" t="-855" r="-118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63305" y="1215043"/>
                <a:ext cx="6985567" cy="48380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𝑣</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R13 at minimum and maximum gain.</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expected voltage gain at each setting.  </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560ohm source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endParaRPr lang="en-US" sz="2000"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63305" y="1215043"/>
                <a:ext cx="6985567" cy="4838088"/>
              </a:xfrm>
              <a:prstGeom prst="rect">
                <a:avLst/>
              </a:prstGeom>
              <a:blipFill>
                <a:blip r:embed="rId3"/>
                <a:stretch>
                  <a:fillRect l="-163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grpSp>
        <p:nvGrpSpPr>
          <p:cNvPr id="3" name="Group 2">
            <a:extLst>
              <a:ext uri="{FF2B5EF4-FFF2-40B4-BE49-F238E27FC236}">
                <a16:creationId xmlns:a16="http://schemas.microsoft.com/office/drawing/2014/main" id="{5C8106D2-77CB-B842-A681-3A43AF323574}"/>
              </a:ext>
            </a:extLst>
          </p:cNvPr>
          <p:cNvGrpSpPr/>
          <p:nvPr/>
        </p:nvGrpSpPr>
        <p:grpSpPr>
          <a:xfrm>
            <a:off x="8135912" y="1262767"/>
            <a:ext cx="3706522" cy="4680620"/>
            <a:chOff x="2607949" y="1347910"/>
            <a:chExt cx="3706522" cy="468062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3785447" y="2966247"/>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2784541" y="286713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4835783" y="22590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3920901" y="2302498"/>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2932322" y="29599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3646104" y="426473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3507558" y="5589512"/>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3104767" y="51243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3507559" y="134791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4881504" y="1856406"/>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2773142" y="341310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2773142" y="3413104"/>
                  <a:ext cx="525365" cy="523218"/>
                </a:xfrm>
                <a:prstGeom prst="rect">
                  <a:avLst/>
                </a:prstGeom>
                <a:blipFill>
                  <a:blip r:embed="rId4"/>
                  <a:stretch>
                    <a:fillRect l="-11905" t="-2326" b="-9302"/>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3259377" y="3040355"/>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4625548" y="23024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3610109" y="50007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3611380" y="42301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4552759" y="3017775"/>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2607949" y="32932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3581062" y="2292266"/>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3250194" y="2405844"/>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3574773" y="357006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3578315" y="4222204"/>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3514062" y="4910337"/>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3964758" y="4672044"/>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4008664" y="4264736"/>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3727392" y="4634536"/>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3653695" y="1766628"/>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3613733" y="17388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4688265" y="5005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3902754" y="36105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3902754" y="361059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3057090" y="42844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3057090" y="4284491"/>
                  <a:ext cx="525365" cy="523218"/>
                </a:xfrm>
                <a:prstGeom prst="rect">
                  <a:avLst/>
                </a:prstGeom>
                <a:blipFill>
                  <a:blip r:embed="rId6"/>
                  <a:stretch>
                    <a:fillRect l="-11628"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4847659" y="253620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4847659" y="2536206"/>
                  <a:ext cx="525365" cy="523218"/>
                </a:xfrm>
                <a:prstGeom prst="rect">
                  <a:avLst/>
                </a:prstGeom>
                <a:blipFill>
                  <a:blip r:embed="rId7"/>
                  <a:stretch>
                    <a:fillRect l="-11905" t="-2381" b="-14286"/>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4969560" y="4889005"/>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3703804" y="500089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4360479" y="504467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4248090" y="5060918"/>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4248090" y="5647530"/>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4725941" y="530604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4362196" y="49979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47441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682606" y="850769"/>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733588" y="4843231"/>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401535"/>
                <a:ext cx="10554623" cy="45004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401535"/>
                <a:ext cx="10554623" cy="4500496"/>
              </a:xfrm>
              <a:prstGeom prst="rect">
                <a:avLst/>
              </a:prstGeom>
              <a:blipFill>
                <a:blip r:embed="rId3"/>
                <a:stretch>
                  <a:fillRect l="-1082" t="-84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Tree>
    <p:extLst>
      <p:ext uri="{BB962C8B-B14F-4D97-AF65-F5344CB8AC3E}">
        <p14:creationId xmlns:p14="http://schemas.microsoft.com/office/powerpoint/2010/main" val="33348927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835670" y="1148589"/>
            <a:ext cx="913502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DC voltage at source of the JFET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in dB</a:t>
            </a:r>
          </a:p>
          <a:p>
            <a:pPr defTabSz="457200" latinLnBrk="1" hangingPunct="0"/>
            <a:endParaRPr lang="en-US" dirty="0">
              <a:solidFill>
                <a:srgbClr val="000000"/>
              </a:solidFill>
              <a:latin typeface="Calibri"/>
              <a:ea typeface="Calibri"/>
              <a:cs typeface="Calibri"/>
              <a:sym typeface="Calibri"/>
            </a:endParaRPr>
          </a:p>
        </p:txBody>
      </p:sp>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3947900" y="3429000"/>
            <a:ext cx="8701945" cy="2792989"/>
            <a:chOff x="1742130" y="1484443"/>
            <a:chExt cx="8701945"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9280514" y="3048487"/>
              <a:ext cx="11635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1742130" y="2248603"/>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12053"/>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815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72438" y="1260321"/>
            <a:ext cx="4499456" cy="3516147"/>
            <a:chOff x="1059149" y="1828360"/>
            <a:chExt cx="4499456" cy="3516147"/>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76620"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44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366910" y="182836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562999" y="453436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562999" y="4534362"/>
                  <a:ext cx="525365" cy="523218"/>
                </a:xfrm>
                <a:prstGeom prst="rect">
                  <a:avLst/>
                </a:prstGeom>
                <a:blipFill>
                  <a:blip r:embed="rId3"/>
                  <a:stretch>
                    <a:fillRect l="-11628"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195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2923775" y="3240381"/>
              <a:ext cx="7635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059149" y="4114641"/>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634BE22B-821D-CD4D-8BEA-FF7EFC9F5475}"/>
              </a:ext>
            </a:extLst>
          </p:cNvPr>
          <p:cNvSpPr txBox="1"/>
          <p:nvPr/>
        </p:nvSpPr>
        <p:spPr>
          <a:xfrm>
            <a:off x="932118" y="870034"/>
            <a:ext cx="373417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Norcal-40 Power amp is class C</a:t>
            </a:r>
          </a:p>
        </p:txBody>
      </p:sp>
      <p:grpSp>
        <p:nvGrpSpPr>
          <p:cNvPr id="8" name="Group 7">
            <a:extLst>
              <a:ext uri="{FF2B5EF4-FFF2-40B4-BE49-F238E27FC236}">
                <a16:creationId xmlns:a16="http://schemas.microsoft.com/office/drawing/2014/main" id="{BE1F1253-CA96-424A-8D29-4983EBFAC472}"/>
              </a:ext>
            </a:extLst>
          </p:cNvPr>
          <p:cNvGrpSpPr/>
          <p:nvPr/>
        </p:nvGrpSpPr>
        <p:grpSpPr>
          <a:xfrm>
            <a:off x="8686800" y="2359069"/>
            <a:ext cx="3372324" cy="3721055"/>
            <a:chOff x="7233681" y="2613907"/>
            <a:chExt cx="3372324" cy="3721055"/>
          </a:xfrm>
        </p:grpSpPr>
        <p:sp>
          <p:nvSpPr>
            <p:cNvPr id="4" name="TextBox 3">
              <a:extLst>
                <a:ext uri="{FF2B5EF4-FFF2-40B4-BE49-F238E27FC236}">
                  <a16:creationId xmlns:a16="http://schemas.microsoft.com/office/drawing/2014/main" id="{36163FAD-ED6D-8943-9ED2-0FE63EEA856C}"/>
                </a:ext>
              </a:extLst>
            </p:cNvPr>
            <p:cNvSpPr txBox="1"/>
            <p:nvPr/>
          </p:nvSpPr>
          <p:spPr>
            <a:xfrm>
              <a:off x="7233681" y="2613907"/>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Supply power</a:t>
              </a:r>
            </a:p>
            <a:p>
              <a:pPr algn="ctr" defTabSz="457200" latinLnBrk="1" hangingPunct="0"/>
              <a:r>
                <a:rPr lang="en-US" dirty="0">
                  <a:solidFill>
                    <a:srgbClr val="000000"/>
                  </a:solidFill>
                  <a:latin typeface="Calibri"/>
                  <a:ea typeface="Calibri"/>
                  <a:cs typeface="Calibri"/>
                  <a:sym typeface="Calibri"/>
                </a:rPr>
                <a:t>3,200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95" name="TextBox 94">
              <a:extLst>
                <a:ext uri="{FF2B5EF4-FFF2-40B4-BE49-F238E27FC236}">
                  <a16:creationId xmlns:a16="http://schemas.microsoft.com/office/drawing/2014/main" id="{681A8CF6-2623-B845-A707-C46CAA0D4BA6}"/>
                </a:ext>
              </a:extLst>
            </p:cNvPr>
            <p:cNvSpPr txBox="1"/>
            <p:nvPr/>
          </p:nvSpPr>
          <p:spPr>
            <a:xfrm>
              <a:off x="7246085" y="4022388"/>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C7D26748-A189-5540-AEC4-7A7FA4FE76C3}"/>
                </a:ext>
              </a:extLst>
            </p:cNvPr>
            <p:cNvSpPr txBox="1"/>
            <p:nvPr/>
          </p:nvSpPr>
          <p:spPr>
            <a:xfrm>
              <a:off x="7246085" y="5411634"/>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Antenna</a:t>
              </a:r>
            </a:p>
            <a:p>
              <a:pPr algn="ctr" defTabSz="457200" latinLnBrk="1" hangingPunct="0"/>
              <a:r>
                <a:rPr lang="en-US" dirty="0">
                  <a:solidFill>
                    <a:srgbClr val="000000"/>
                  </a:solidFill>
                  <a:latin typeface="Calibri"/>
                  <a:ea typeface="Calibri"/>
                  <a:cs typeface="Calibri"/>
                  <a:sym typeface="Calibri"/>
                </a:rPr>
                <a:t>2500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5" name="Down Arrow 4">
              <a:extLst>
                <a:ext uri="{FF2B5EF4-FFF2-40B4-BE49-F238E27FC236}">
                  <a16:creationId xmlns:a16="http://schemas.microsoft.com/office/drawing/2014/main" id="{D556E82C-0885-B94C-83A6-9C27DFFD9830}"/>
                </a:ext>
              </a:extLst>
            </p:cNvPr>
            <p:cNvSpPr/>
            <p:nvPr/>
          </p:nvSpPr>
          <p:spPr>
            <a:xfrm>
              <a:off x="7818473" y="3571187"/>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D6AB49B5-229B-2641-81A3-6138BEF43437}"/>
                </a:ext>
              </a:extLst>
            </p:cNvPr>
            <p:cNvSpPr/>
            <p:nvPr/>
          </p:nvSpPr>
          <p:spPr>
            <a:xfrm>
              <a:off x="7875176" y="4946330"/>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Arrow Connector 6">
              <a:extLst>
                <a:ext uri="{FF2B5EF4-FFF2-40B4-BE49-F238E27FC236}">
                  <a16:creationId xmlns:a16="http://schemas.microsoft.com/office/drawing/2014/main" id="{764D9759-76B6-724A-B2F5-202F67D59781}"/>
                </a:ext>
              </a:extLst>
            </p:cNvPr>
            <p:cNvCxnSpPr/>
            <p:nvPr/>
          </p:nvCxnSpPr>
          <p:spPr>
            <a:xfrm flipV="1">
              <a:off x="9063056" y="3934131"/>
              <a:ext cx="572529" cy="36678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BA83F1F0-3BC6-9846-80F7-60135B3E455D}"/>
                </a:ext>
              </a:extLst>
            </p:cNvPr>
            <p:cNvCxnSpPr>
              <a:cxnSpLocks/>
            </p:cNvCxnSpPr>
            <p:nvPr/>
          </p:nvCxnSpPr>
          <p:spPr>
            <a:xfrm>
              <a:off x="9069758" y="4484562"/>
              <a:ext cx="565827" cy="24692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5A2D3997-6C22-4B4A-B66D-6C80F73C53BE}"/>
                </a:ext>
              </a:extLst>
            </p:cNvPr>
            <p:cNvSpPr txBox="1"/>
            <p:nvPr/>
          </p:nvSpPr>
          <p:spPr>
            <a:xfrm>
              <a:off x="9460503" y="3373360"/>
              <a:ext cx="109901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3" name="TextBox 102">
              <a:extLst>
                <a:ext uri="{FF2B5EF4-FFF2-40B4-BE49-F238E27FC236}">
                  <a16:creationId xmlns:a16="http://schemas.microsoft.com/office/drawing/2014/main" id="{0E509117-FDCA-8B4A-8828-57B533CD736E}"/>
                </a:ext>
              </a:extLst>
            </p:cNvPr>
            <p:cNvSpPr txBox="1"/>
            <p:nvPr/>
          </p:nvSpPr>
          <p:spPr>
            <a:xfrm>
              <a:off x="9460501" y="4767829"/>
              <a:ext cx="114550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4116916" y="1583279"/>
                <a:ext cx="4013118" cy="37184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𝑇</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den>
                    </m:f>
                  </m:oMath>
                </a14:m>
                <a:endParaRPr lang="en-US"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is ambient temperature,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pp across 50ohm load required for output of 2W</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4116916" y="1583279"/>
                <a:ext cx="4013118" cy="3718452"/>
              </a:xfrm>
              <a:prstGeom prst="rect">
                <a:avLst/>
              </a:prstGeom>
              <a:blipFill>
                <a:blip r:embed="rId5"/>
                <a:stretch>
                  <a:fillRect l="-2524" r="-1262"/>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spTree>
    <p:extLst>
      <p:ext uri="{BB962C8B-B14F-4D97-AF65-F5344CB8AC3E}">
        <p14:creationId xmlns:p14="http://schemas.microsoft.com/office/powerpoint/2010/main" val="36869400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1058" t="-966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spTree>
    <p:extLst>
      <p:ext uri="{BB962C8B-B14F-4D97-AF65-F5344CB8AC3E}">
        <p14:creationId xmlns:p14="http://schemas.microsoft.com/office/powerpoint/2010/main" val="5341096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5" y="1454733"/>
                <a:ext cx="7996268" cy="33682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5" y="1454733"/>
                <a:ext cx="7996268" cy="3368200"/>
              </a:xfrm>
              <a:prstGeom prst="rect">
                <a:avLst/>
              </a:prstGeom>
              <a:blipFill>
                <a:blip r:embed="rId3"/>
                <a:stretch>
                  <a:fillRect l="-1109" t="-752" b="-285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59347"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278084"/>
            <a:ext cx="6370307" cy="502773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LM393 is a comparator</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2" name="Group 1">
            <a:extLst>
              <a:ext uri="{FF2B5EF4-FFF2-40B4-BE49-F238E27FC236}">
                <a16:creationId xmlns:a16="http://schemas.microsoft.com/office/drawing/2014/main" id="{EC942C97-6630-F14E-9B60-9038885755A0}"/>
              </a:ext>
            </a:extLst>
          </p:cNvPr>
          <p:cNvGrpSpPr/>
          <p:nvPr/>
        </p:nvGrpSpPr>
        <p:grpSpPr>
          <a:xfrm>
            <a:off x="6719454" y="1626950"/>
            <a:ext cx="5315607" cy="3861225"/>
            <a:chOff x="3227520" y="1232568"/>
            <a:chExt cx="5315607" cy="386122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4599708" y="3756929"/>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4087301" y="1519832"/>
              <a:ext cx="36576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6937671" y="4316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5473440" y="2192721"/>
              <a:ext cx="503343"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5200761" y="2403723"/>
              <a:ext cx="1063744" cy="148522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5256334" y="235812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5262763" y="277876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5268058" y="314344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5256334" y="362600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5493303" y="234724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5483256" y="273522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5505028" y="317913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5493302" y="364777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4233618" y="292262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4390474" y="3268432"/>
              <a:ext cx="78660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6283776" y="251684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4576668" y="1519832"/>
              <a:ext cx="0" cy="66494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7317693" y="2464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7282578" y="2665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4756833" y="377078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6962063" y="4517738"/>
              <a:ext cx="188597" cy="1528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3451404" y="190716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16</a:t>
              </a: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4238414" y="292262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4069245" y="25274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4015520" y="1783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6985204" y="2501130"/>
              <a:ext cx="0" cy="186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6560643" y="17259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4091188" y="1519833"/>
              <a:ext cx="0" cy="3653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6636843" y="1519833"/>
              <a:ext cx="0" cy="2779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7713160" y="14794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8" name="TextBox 417">
              <a:extLst>
                <a:ext uri="{FF2B5EF4-FFF2-40B4-BE49-F238E27FC236}">
                  <a16:creationId xmlns:a16="http://schemas.microsoft.com/office/drawing/2014/main" id="{0A04F6C0-7E77-4347-A118-A4CC30E855B7}"/>
                </a:ext>
              </a:extLst>
            </p:cNvPr>
            <p:cNvSpPr txBox="1"/>
            <p:nvPr/>
          </p:nvSpPr>
          <p:spPr>
            <a:xfrm>
              <a:off x="3520247" y="323894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4189512" y="2184775"/>
              <a:ext cx="40192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3915864" y="4355403"/>
              <a:ext cx="27432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7890916" y="1232568"/>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6978853" y="18436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6669459" y="3836504"/>
              <a:ext cx="2955" cy="5260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6264308" y="383650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3868367" y="43073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4390473" y="325685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4390473" y="4671390"/>
              <a:ext cx="2592918" cy="124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7136371" y="47817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7206558" y="4827421"/>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7430369" y="4549942"/>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TX</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6859651" y="4576259"/>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7132370" y="4197997"/>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7586483" y="47852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6255864" y="293265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6253914" y="3338861"/>
              <a:ext cx="5785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6633936" y="2430384"/>
              <a:ext cx="0" cy="50226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6832416" y="3330212"/>
              <a:ext cx="3892" cy="134117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6782142" y="4637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3227520" y="4509020"/>
              <a:ext cx="107150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76449" y="1467857"/>
            <a:ext cx="4322077" cy="4844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L9: T68-7 62 turns</a:t>
            </a:r>
          </a:p>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(D9)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this change if we consider the inductor and source-drain resistance</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R17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grpSp>
        <p:nvGrpSpPr>
          <p:cNvPr id="3" name="Group 2">
            <a:extLst>
              <a:ext uri="{FF2B5EF4-FFF2-40B4-BE49-F238E27FC236}">
                <a16:creationId xmlns:a16="http://schemas.microsoft.com/office/drawing/2014/main" id="{3CE39A6B-5EBD-BE4A-B458-47F0A26EEC68}"/>
              </a:ext>
            </a:extLst>
          </p:cNvPr>
          <p:cNvGrpSpPr/>
          <p:nvPr/>
        </p:nvGrpSpPr>
        <p:grpSpPr>
          <a:xfrm>
            <a:off x="5016769" y="1103401"/>
            <a:ext cx="7350575" cy="4585534"/>
            <a:chOff x="2369866" y="980108"/>
            <a:chExt cx="7350575" cy="458553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8712320" y="3585125"/>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8734458" y="4307956"/>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7922038" y="4486112"/>
              <a:ext cx="304800" cy="762000"/>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7617238" y="344460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4891257" y="3114260"/>
              <a:ext cx="152400" cy="762000"/>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4399218" y="3761951"/>
              <a:ext cx="304800" cy="381000"/>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5369351" y="3109495"/>
              <a:ext cx="152400" cy="762000"/>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6521677" y="2855857"/>
              <a:ext cx="796405" cy="51934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3091984" y="1586621"/>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7271797" y="37893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3398508"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4863656"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3022076" y="23402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3956105" y="1594193"/>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3825657" y="1597254"/>
              <a:ext cx="77388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3452137" y="1654052"/>
              <a:ext cx="0" cy="47174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3876224" y="23118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5272598" y="1597254"/>
              <a:ext cx="3474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3455122" y="2125798"/>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3876225" y="3655119"/>
              <a:ext cx="155779" cy="762000"/>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3952424" y="3026487"/>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3800024" y="4349506"/>
              <a:ext cx="304800" cy="381000"/>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4166527" y="2741131"/>
              <a:ext cx="304800" cy="76200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4444120" y="3119467"/>
              <a:ext cx="511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4999415" y="2734509"/>
              <a:ext cx="304800" cy="76200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4398427" y="3107177"/>
              <a:ext cx="304800" cy="762000"/>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7926327" y="5184642"/>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4818404" y="3840298"/>
              <a:ext cx="304800" cy="381000"/>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4398428" y="3304761"/>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5290294" y="3796886"/>
              <a:ext cx="304800" cy="381000"/>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5449809" y="31230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5787755" y="31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5709394" y="3718286"/>
              <a:ext cx="304800" cy="381000"/>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6228873" y="3107177"/>
              <a:ext cx="304800" cy="762000"/>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6228120" y="3840298"/>
              <a:ext cx="304800" cy="762000"/>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6228120" y="4520414"/>
              <a:ext cx="304800" cy="381000"/>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7312438" y="3252489"/>
              <a:ext cx="0" cy="97350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7233967" y="4149167"/>
              <a:ext cx="152400" cy="762000"/>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7160038" y="4767109"/>
              <a:ext cx="304800" cy="381000"/>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7312438" y="1588386"/>
              <a:ext cx="0" cy="13716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7651073" y="1587475"/>
              <a:ext cx="304800" cy="762000"/>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6369075" y="3829026"/>
              <a:ext cx="10058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8603439" y="3779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7922038" y="3816938"/>
              <a:ext cx="304800" cy="762000"/>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7652798" y="2234372"/>
              <a:ext cx="304800" cy="381000"/>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8074438" y="3827098"/>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8074438" y="4525941"/>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8715021" y="15501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8552461" y="4486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4200508" y="2473572"/>
              <a:ext cx="5999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3275668" y="10309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2597592" y="2543720"/>
                  <a:ext cx="541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2597592" y="2543720"/>
                  <a:ext cx="541868" cy="523218"/>
                </a:xfrm>
                <a:prstGeom prst="rect">
                  <a:avLst/>
                </a:prstGeom>
                <a:blipFill>
                  <a:blip r:embed="rId3"/>
                  <a:stretch>
                    <a:fillRect l="-9091" t="-2381" b="-11905"/>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3494224" y="2450351"/>
              <a:ext cx="53674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4718388" y="9801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8073866" y="1776258"/>
              <a:ext cx="6210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8287407" y="3938718"/>
              <a:ext cx="8687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10pnF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8260158" y="4749529"/>
              <a:ext cx="98598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a:t>
              </a:r>
            </a:p>
            <a:p>
              <a:pPr defTabSz="457200" latinLnBrk="1" hangingPunct="0"/>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7441849" y="4352666"/>
              <a:ext cx="5486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7559443" y="3231847"/>
              <a:ext cx="51441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6573330" y="3339555"/>
              <a:ext cx="697888" cy="769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6530602" y="4142194"/>
              <a:ext cx="69788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3910385" y="30737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6323273" y="37829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3918185" y="15386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2923857" y="3724273"/>
              <a:ext cx="99913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a:t>
              </a:r>
            </a:p>
            <a:p>
              <a:pPr defTabSz="457200" latinLnBrk="1" hangingPunct="0"/>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5023121" y="2463412"/>
              <a:ext cx="56665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5917946" y="3479825"/>
              <a:ext cx="52374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5474875" y="3488374"/>
              <a:ext cx="35293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5024328" y="3645233"/>
              <a:ext cx="4221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4068584" y="3400377"/>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6481301" y="2398103"/>
              <a:ext cx="79783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8945835" y="14377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3918185" y="2077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3045352" y="30799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TextBox 221">
              <a:extLst>
                <a:ext uri="{FF2B5EF4-FFF2-40B4-BE49-F238E27FC236}">
                  <a16:creationId xmlns:a16="http://schemas.microsoft.com/office/drawing/2014/main" id="{7D972206-6856-1D49-B41B-A60C1797BC2F}"/>
                </a:ext>
              </a:extLst>
            </p:cNvPr>
            <p:cNvSpPr txBox="1"/>
            <p:nvPr/>
          </p:nvSpPr>
          <p:spPr>
            <a:xfrm flipH="1">
              <a:off x="2617649" y="3252490"/>
              <a:ext cx="107817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LM393 pin 7</a:t>
              </a:r>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2681761" y="1597097"/>
              <a:ext cx="42809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2651810" y="15520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2369866" y="1033771"/>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8032825" y="37827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8025733" y="44773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235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L9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23548"/>
              </a:xfrm>
              <a:prstGeom prst="rect">
                <a:avLst/>
              </a:prstGeom>
              <a:blipFill>
                <a:blip r:embed="rId3"/>
                <a:stretch>
                  <a:fillRect l="-950" t="-840" r="-5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spTree>
    <p:extLst>
      <p:ext uri="{BB962C8B-B14F-4D97-AF65-F5344CB8AC3E}">
        <p14:creationId xmlns:p14="http://schemas.microsoft.com/office/powerpoint/2010/main" val="41680852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8410" y="1217538"/>
                <a:ext cx="10566424" cy="29834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8410" y="1217538"/>
                <a:ext cx="10566424" cy="2983401"/>
              </a:xfrm>
              <a:prstGeom prst="rect">
                <a:avLst/>
              </a:prstGeom>
              <a:blipFill>
                <a:blip r:embed="rId3"/>
                <a:stretch>
                  <a:fillRect l="-840" t="-1277" r="-960" b="-2510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701631"/>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sp>
        <p:nvSpPr>
          <p:cNvPr id="206" name="TextBox 205">
            <a:extLst>
              <a:ext uri="{FF2B5EF4-FFF2-40B4-BE49-F238E27FC236}">
                <a16:creationId xmlns:a16="http://schemas.microsoft.com/office/drawing/2014/main" id="{9C13EE98-760E-F848-A155-FC317117E574}"/>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sz="2000" dirty="0">
                <a:solidFill>
                  <a:srgbClr val="000000"/>
                </a:solidFill>
              </a:rPr>
              <a:t>Measure conversion gain of the Mixer.</a:t>
            </a:r>
          </a:p>
          <a:p>
            <a:pPr marL="342900" indent="-342900" defTabSz="457200" latinLnBrk="1" hangingPunct="0">
              <a:buFont typeface="+mj-lt"/>
              <a:buAutoNum type="arabicPeriod"/>
            </a:pPr>
            <a:r>
              <a:rPr lang="en-US" sz="2000" dirty="0">
                <a:solidFill>
                  <a:srgbClr val="000000"/>
                </a:solidFill>
              </a:rPr>
              <a:t>How much attenuation is provided by pot?</a:t>
            </a:r>
          </a:p>
          <a:p>
            <a:pPr marL="342900" indent="-342900" defTabSz="457200" latinLnBrk="1" hangingPunct="0">
              <a:buFont typeface="+mj-lt"/>
              <a:buAutoNum type="arabicPeriod"/>
            </a:pPr>
            <a:r>
              <a:rPr lang="en-US" sz="2000" dirty="0">
                <a:solidFill>
                  <a:srgbClr val="000000"/>
                </a:solidFill>
              </a:rPr>
              <a:t>By how many dB is the image response suppressed</a:t>
            </a:r>
          </a:p>
        </p:txBody>
      </p:sp>
      <p:grpSp>
        <p:nvGrpSpPr>
          <p:cNvPr id="3" name="Group 2">
            <a:extLst>
              <a:ext uri="{FF2B5EF4-FFF2-40B4-BE49-F238E27FC236}">
                <a16:creationId xmlns:a16="http://schemas.microsoft.com/office/drawing/2014/main" id="{CF59408C-9605-5B44-9978-20BDB3A327B7}"/>
              </a:ext>
            </a:extLst>
          </p:cNvPr>
          <p:cNvGrpSpPr/>
          <p:nvPr/>
        </p:nvGrpSpPr>
        <p:grpSpPr>
          <a:xfrm>
            <a:off x="6092933" y="1517999"/>
            <a:ext cx="6095404" cy="4390067"/>
            <a:chOff x="2423809" y="1338593"/>
            <a:chExt cx="6095404" cy="4390067"/>
          </a:xfrm>
        </p:grpSpPr>
        <p:sp>
          <p:nvSpPr>
            <p:cNvPr id="16" name="Shape 51">
              <a:extLst>
                <a:ext uri="{FF2B5EF4-FFF2-40B4-BE49-F238E27FC236}">
                  <a16:creationId xmlns:a16="http://schemas.microsoft.com/office/drawing/2014/main" id="{10404F25-08D0-244C-97AB-7AE443B32835}"/>
                </a:ext>
              </a:extLst>
            </p:cNvPr>
            <p:cNvSpPr/>
            <p:nvPr/>
          </p:nvSpPr>
          <p:spPr>
            <a:xfrm>
              <a:off x="5699431" y="1950270"/>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5407247" y="2205408"/>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5482326" y="21988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5488755" y="261944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5494050" y="298411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5482326" y="346667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5719295" y="218791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5709248" y="25758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5731020" y="283171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5719294" y="34884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7445045" y="2341804"/>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7841533" y="24336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4459610" y="276330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4318651" y="3471268"/>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4997920" y="31091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4852353" y="3102780"/>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4857702" y="1949596"/>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6509768" y="235752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6900908" y="181885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6863194" y="17844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6732445" y="133859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4997920" y="36547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6509770" y="363908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6106379" y="5220696"/>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5514339" y="493410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6904266" y="3635231"/>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5469063" y="52706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4566987" y="282506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5160207" y="542088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2996487" y="22664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3014711" y="254138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6485129" y="3186766"/>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7153566" y="31355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7445435" y="2916857"/>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6700031" y="279027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4845257" y="166222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4311665" y="2758896"/>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5768685" y="3738507"/>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5004647" y="3639872"/>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6100646" y="412373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4997919" y="4117879"/>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5675727" y="4409153"/>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6030297" y="407193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4995214" y="4645065"/>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6219653" y="4650742"/>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6262185" y="492537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5108960" y="472963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3355813" y="2323269"/>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3703272" y="2330596"/>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3556653" y="3028238"/>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3275038" y="3042413"/>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3034173" y="231042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2423809" y="2156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3909236" y="2316008"/>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3988570" y="251254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3907737" y="3019638"/>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4232892" y="22827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6645754" y="3237889"/>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4" name="Group 3">
            <a:extLst>
              <a:ext uri="{FF2B5EF4-FFF2-40B4-BE49-F238E27FC236}">
                <a16:creationId xmlns:a16="http://schemas.microsoft.com/office/drawing/2014/main" id="{2F2FED80-D9C6-5341-8568-520C00D74F6E}"/>
              </a:ext>
            </a:extLst>
          </p:cNvPr>
          <p:cNvGrpSpPr/>
          <p:nvPr/>
        </p:nvGrpSpPr>
        <p:grpSpPr>
          <a:xfrm>
            <a:off x="7012039" y="1861343"/>
            <a:ext cx="5152252" cy="3646743"/>
            <a:chOff x="3067952" y="2055306"/>
            <a:chExt cx="5152252" cy="3646743"/>
          </a:xfrm>
        </p:grpSpPr>
        <p:sp>
          <p:nvSpPr>
            <p:cNvPr id="10" name="TextBox 9">
              <a:extLst>
                <a:ext uri="{FF2B5EF4-FFF2-40B4-BE49-F238E27FC236}">
                  <a16:creationId xmlns:a16="http://schemas.microsoft.com/office/drawing/2014/main" id="{51331F67-F7D0-754C-9B60-59BD56902535}"/>
                </a:ext>
              </a:extLst>
            </p:cNvPr>
            <p:cNvSpPr txBox="1"/>
            <p:nvPr/>
          </p:nvSpPr>
          <p:spPr>
            <a:xfrm>
              <a:off x="3943740" y="533271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5866687" y="482417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4016255" y="481274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4948478" y="2666983"/>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4656293" y="2933271"/>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4731373" y="291551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4737802" y="3336153"/>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4743097" y="37008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4731373" y="418338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4968342" y="290463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4958295" y="329261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4980067" y="39066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4968341" y="420516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6677464" y="3792611"/>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3567698" y="3482919"/>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6672656" y="272389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3708657" y="3480015"/>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3567698" y="4187981"/>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4246967" y="38258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4101400" y="3819493"/>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6294896" y="3404858"/>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6664856" y="3027662"/>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5758817" y="30742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6149955" y="2535570"/>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6112241" y="25011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5981492" y="20553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4246967" y="43714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5758817" y="435579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5739506" y="341410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6395271" y="3361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7198256" y="338404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7052664" y="4430021"/>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4263939" y="436902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6154428" y="4348160"/>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6101355" y="466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4229013" y="47327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3080924" y="35085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a:p>
              <a:pPr defTabSz="457200" latinLnBrk="1" hangingPunct="0"/>
              <a:r>
                <a:rPr lang="en-US" sz="1400" dirty="0">
                  <a:solidFill>
                    <a:srgbClr val="000000"/>
                  </a:solidFill>
                </a:rPr>
                <a:t>2.2uF</a:t>
              </a:r>
            </a:p>
          </p:txBody>
        </p:sp>
        <p:sp>
          <p:nvSpPr>
            <p:cNvPr id="91" name="TextBox 90">
              <a:extLst>
                <a:ext uri="{FF2B5EF4-FFF2-40B4-BE49-F238E27FC236}">
                  <a16:creationId xmlns:a16="http://schemas.microsoft.com/office/drawing/2014/main" id="{812905C4-074D-2748-BD74-94581E75DFCF}"/>
                </a:ext>
              </a:extLst>
            </p:cNvPr>
            <p:cNvSpPr txBox="1"/>
            <p:nvPr/>
          </p:nvSpPr>
          <p:spPr>
            <a:xfrm>
              <a:off x="5921251" y="362481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6395271" y="432485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4240890" y="305851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4170027" y="30150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3918694" y="3106327"/>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6374230" y="360139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5755438" y="414803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6402613" y="41074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3721080" y="294514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3683366" y="29107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3067952" y="2550606"/>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3676274" y="3445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p:txBody>
      </p:sp>
    </p:spTree>
    <p:extLst>
      <p:ext uri="{BB962C8B-B14F-4D97-AF65-F5344CB8AC3E}">
        <p14:creationId xmlns:p14="http://schemas.microsoft.com/office/powerpoint/2010/main" val="783736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3" name="Group 2">
            <a:extLst>
              <a:ext uri="{FF2B5EF4-FFF2-40B4-BE49-F238E27FC236}">
                <a16:creationId xmlns:a16="http://schemas.microsoft.com/office/drawing/2014/main" id="{7B1CD947-D14C-A241-A2F6-93950D9B06C1}"/>
              </a:ext>
            </a:extLst>
          </p:cNvPr>
          <p:cNvGrpSpPr/>
          <p:nvPr/>
        </p:nvGrpSpPr>
        <p:grpSpPr>
          <a:xfrm>
            <a:off x="6875698" y="1697551"/>
            <a:ext cx="4925121" cy="3325242"/>
            <a:chOff x="3966243" y="1645517"/>
            <a:chExt cx="4925121" cy="3325242"/>
          </a:xfrm>
        </p:grpSpPr>
        <p:sp>
          <p:nvSpPr>
            <p:cNvPr id="16" name="Shape 51">
              <a:extLst>
                <a:ext uri="{FF2B5EF4-FFF2-40B4-BE49-F238E27FC236}">
                  <a16:creationId xmlns:a16="http://schemas.microsoft.com/office/drawing/2014/main" id="{475EE5B6-E02A-A04D-B608-C37E82494806}"/>
                </a:ext>
              </a:extLst>
            </p:cNvPr>
            <p:cNvSpPr/>
            <p:nvPr/>
          </p:nvSpPr>
          <p:spPr>
            <a:xfrm>
              <a:off x="5833797" y="2138439"/>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5541612" y="2519148"/>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5616692" y="25057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5623121" y="2926364"/>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5628416" y="329103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5616692" y="377359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5853661" y="249484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5843614" y="28828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5851169" y="335637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5873663" y="376281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7562783" y="3382822"/>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4453017" y="3073130"/>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7557975" y="231410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4593976" y="3070226"/>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4453017" y="3778192"/>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5132286" y="34160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4986719" y="3409704"/>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7180215" y="2995069"/>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7550175" y="2617873"/>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6644136" y="266444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7035274" y="2125781"/>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6997560" y="209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6866811" y="1645517"/>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5132286" y="39616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6630124" y="3002565"/>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7280590" y="2951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8742789" y="2984889"/>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8586564" y="4020234"/>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5149258" y="3959235"/>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5103699" y="4322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3966243" y="30988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a:p>
              <a:pPr defTabSz="457200" latinLnBrk="1" hangingPunct="0"/>
              <a:r>
                <a:rPr lang="en-US" sz="1400" dirty="0">
                  <a:solidFill>
                    <a:srgbClr val="000000"/>
                  </a:solidFill>
                </a:rPr>
                <a:t>47nF</a:t>
              </a:r>
            </a:p>
          </p:txBody>
        </p:sp>
        <p:sp>
          <p:nvSpPr>
            <p:cNvPr id="88" name="TextBox 87">
              <a:extLst>
                <a:ext uri="{FF2B5EF4-FFF2-40B4-BE49-F238E27FC236}">
                  <a16:creationId xmlns:a16="http://schemas.microsoft.com/office/drawing/2014/main" id="{3A1CE062-5DE1-2045-9119-A17C4F8795A2}"/>
                </a:ext>
              </a:extLst>
            </p:cNvPr>
            <p:cNvSpPr txBox="1"/>
            <p:nvPr/>
          </p:nvSpPr>
          <p:spPr>
            <a:xfrm>
              <a:off x="6806570" y="321502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7365504" y="396769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4997157" y="4447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4247417" y="1783602"/>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7259549" y="3191606"/>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6664234" y="374964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8272502" y="3378679"/>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7925101" y="2994395"/>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7988909" y="31800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4991151" y="2270703"/>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4935881" y="193467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4774079" y="2118688"/>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4736365" y="20842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7294761" y="36991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8701803" y="37133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774891" y="1711953"/>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4" name="Group 3">
            <a:extLst>
              <a:ext uri="{FF2B5EF4-FFF2-40B4-BE49-F238E27FC236}">
                <a16:creationId xmlns:a16="http://schemas.microsoft.com/office/drawing/2014/main" id="{BC017D66-CED8-314F-9B9F-7BB4603C9F9F}"/>
              </a:ext>
            </a:extLst>
          </p:cNvPr>
          <p:cNvGrpSpPr/>
          <p:nvPr/>
        </p:nvGrpSpPr>
        <p:grpSpPr>
          <a:xfrm>
            <a:off x="6553200" y="1386980"/>
            <a:ext cx="5267965" cy="4401696"/>
            <a:chOff x="2849202" y="1202394"/>
            <a:chExt cx="5267965"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4749193" y="2640116"/>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4933258" y="268217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4947113" y="317202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4989667" y="295431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4689236" y="253015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4699131" y="30269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5941545" y="40703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5529053" y="282087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5255377" y="3179886"/>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5864662" y="3347597"/>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5862643" y="4717634"/>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7088420" y="1621425"/>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7052867" y="15550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3697001" y="379142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6215134" y="359199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6068161" y="347005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5325144" y="3267643"/>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6700098" y="4534222"/>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6701827" y="5223090"/>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6918669" y="1202394"/>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5041938" y="189022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6021006" y="1777813"/>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3912100" y="3593627"/>
              <a:ext cx="210312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3398802" y="35469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6103217" y="4543666"/>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7513617" y="4502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7029356" y="412004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7015432" y="4756715"/>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5695775" y="3083202"/>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3653116" y="3212626"/>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5971882" y="35469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2849202" y="3775990"/>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5869312" y="1778776"/>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5945085" y="2340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6017823" y="2934188"/>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5255377" y="25800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5480046" y="1784178"/>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5469978" y="1790963"/>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5142310" y="1938306"/>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5020526" y="2158779"/>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5025294" y="23916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4822073" y="154769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3849498" y="334600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4961173" y="315774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4897006" y="3841128"/>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5048211" y="3434147"/>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5975424" y="30400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6089717" y="2537520"/>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4717244" y="278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4688889" y="32846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4020823" y="2844393"/>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88A47843-1F22-B449-888B-90EDFB81753B}"/>
                </a:ext>
              </a:extLst>
            </p:cNvPr>
            <p:cNvSpPr txBox="1"/>
            <p:nvPr/>
          </p:nvSpPr>
          <p:spPr>
            <a:xfrm>
              <a:off x="5519417" y="426466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p>
          </p:txBody>
        </p:sp>
        <p:sp>
          <p:nvSpPr>
            <p:cNvPr id="140" name="TextBox 139">
              <a:extLst>
                <a:ext uri="{FF2B5EF4-FFF2-40B4-BE49-F238E27FC236}">
                  <a16:creationId xmlns:a16="http://schemas.microsoft.com/office/drawing/2014/main" id="{791BFED1-4F8B-AD41-9A3F-1E636F890BA7}"/>
                </a:ext>
              </a:extLst>
            </p:cNvPr>
            <p:cNvSpPr txBox="1"/>
            <p:nvPr/>
          </p:nvSpPr>
          <p:spPr>
            <a:xfrm>
              <a:off x="6869281" y="456934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p:sp>
        <p:nvSpPr>
          <p:cNvPr id="102" name="TextBox 101">
            <a:extLst>
              <a:ext uri="{FF2B5EF4-FFF2-40B4-BE49-F238E27FC236}">
                <a16:creationId xmlns:a16="http://schemas.microsoft.com/office/drawing/2014/main" id="{CD9F942C-695B-C740-B58B-84F96D2E83F1}"/>
              </a:ext>
            </a:extLst>
          </p:cNvPr>
          <p:cNvSpPr txBox="1"/>
          <p:nvPr/>
        </p:nvSpPr>
        <p:spPr>
          <a:xfrm>
            <a:off x="387926" y="1302365"/>
            <a:ext cx="6384341"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Gv</a:t>
            </a:r>
            <a:r>
              <a:rPr lang="en-US" sz="2000" dirty="0">
                <a:solidFill>
                  <a:srgbClr val="000000"/>
                </a:solidFill>
              </a:rPr>
              <a:t> at high frequency and 3dB </a:t>
            </a:r>
            <a:r>
              <a:rPr lang="en-US" sz="2000" dirty="0" err="1">
                <a:solidFill>
                  <a:srgbClr val="000000"/>
                </a:solidFill>
              </a:rPr>
              <a:t>rolloff</a:t>
            </a:r>
            <a:endParaRPr lang="en-US" sz="2000" dirty="0">
              <a:solidFill>
                <a:srgbClr val="000000"/>
              </a:solidFill>
            </a:endParaRPr>
          </a:p>
        </p:txBody>
      </p:sp>
    </p:spTree>
    <p:extLst>
      <p:ext uri="{BB962C8B-B14F-4D97-AF65-F5344CB8AC3E}">
        <p14:creationId xmlns:p14="http://schemas.microsoft.com/office/powerpoint/2010/main" val="21797182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540827" y="993305"/>
            <a:ext cx="7744692" cy="5441496"/>
            <a:chOff x="3957251" y="993305"/>
            <a:chExt cx="8234749" cy="5441496"/>
          </a:xfrm>
        </p:grpSpPr>
        <p:sp>
          <p:nvSpPr>
            <p:cNvPr id="3" name="TextBox 2">
              <a:extLst>
                <a:ext uri="{FF2B5EF4-FFF2-40B4-BE49-F238E27FC236}">
                  <a16:creationId xmlns:a16="http://schemas.microsoft.com/office/drawing/2014/main" id="{2DBF1687-B21C-5C47-A42B-DE430E308A07}"/>
                </a:ext>
              </a:extLst>
            </p:cNvPr>
            <p:cNvSpPr txBox="1"/>
            <p:nvPr/>
          </p:nvSpPr>
          <p:spPr>
            <a:xfrm>
              <a:off x="4811564" y="993305"/>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3957251" y="1258128"/>
              <a:ext cx="8234749" cy="5176673"/>
              <a:chOff x="1921935" y="1331924"/>
              <a:chExt cx="8234749"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3976501" y="18426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780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354166" y="3634774"/>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1921935" y="4098001"/>
                <a:ext cx="109746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13863" y="1258128"/>
                <a:ext cx="4406032"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Plot audio output v dc control</a:t>
                </a:r>
              </a:p>
              <a:p>
                <a:pPr marL="342900" indent="-342900" defTabSz="457200" hangingPunct="0">
                  <a:buFont typeface="+mj-lt"/>
                  <a:buAutoNum type="arabicPeriod"/>
                </a:pPr>
                <a:r>
                  <a:rPr lang="en-US" sz="2000" dirty="0">
                    <a:solidFill>
                      <a:srgbClr val="000000"/>
                    </a:solidFill>
                  </a:rPr>
                  <a:t>What is the maximum control voltage we can measure?  Infer cutoff voltage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𝑐</m:t>
                        </m:r>
                      </m:sub>
                    </m:sSub>
                  </m:oMath>
                </a14:m>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What is the minimum control voltage?</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13863" y="1258128"/>
                <a:ext cx="4406032" cy="4821336"/>
              </a:xfrm>
              <a:prstGeom prst="rect">
                <a:avLst/>
              </a:prstGeom>
              <a:blipFill>
                <a:blip r:embed="rId3"/>
                <a:stretch>
                  <a:fillRect l="-2586" t="-525" r="-201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327679" y="2421051"/>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954376" y="2236385"/>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18032"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886612" y="4350967"/>
            <a:ext cx="637095"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13275"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47659"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47659" y="1041519"/>
                <a:ext cx="6394101" cy="4200315"/>
              </a:xfrm>
              <a:prstGeom prst="rect">
                <a:avLst/>
              </a:prstGeom>
              <a:blipFill>
                <a:blip r:embed="rId4"/>
                <a:stretch>
                  <a:fillRect l="-1584"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1462547" y="4672908"/>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43470" y="942176"/>
                <a:ext cx="6618705" cy="59315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43470" y="942176"/>
                <a:ext cx="6618705" cy="5931558"/>
              </a:xfrm>
              <a:prstGeom prst="rect">
                <a:avLst/>
              </a:prstGeom>
              <a:blipFill>
                <a:blip r:embed="rId3"/>
                <a:stretch>
                  <a:fillRect l="-1533" t="-64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8148080"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8066301"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5871" y="1266832"/>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5871" y="1266832"/>
                <a:ext cx="11379051" cy="5167894"/>
              </a:xfrm>
              <a:prstGeom prst="rect">
                <a:avLst/>
              </a:prstGeom>
              <a:blipFill>
                <a:blip r:embed="rId3"/>
                <a:stretch>
                  <a:fillRect l="-780"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15336005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Tree>
    <p:extLst>
      <p:ext uri="{BB962C8B-B14F-4D97-AF65-F5344CB8AC3E}">
        <p14:creationId xmlns:p14="http://schemas.microsoft.com/office/powerpoint/2010/main" val="21732541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49276" y="1439896"/>
            <a:ext cx="11077082"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spTree>
    <p:extLst>
      <p:ext uri="{BB962C8B-B14F-4D97-AF65-F5344CB8AC3E}">
        <p14:creationId xmlns:p14="http://schemas.microsoft.com/office/powerpoint/2010/main" val="18250294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83</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84</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91461" y="-747928"/>
            <a:ext cx="6337372"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85</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467210"/>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86</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87</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1" y="-253422"/>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88</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90</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908966" y="1365661"/>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91</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169239" y="18795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926015286"/>
              </p:ext>
            </p:extLst>
          </p:nvPr>
        </p:nvGraphicFramePr>
        <p:xfrm>
          <a:off x="4956314" y="124790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169239" y="319566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4" y="1267692"/>
                <a:ext cx="10987416" cy="4946793"/>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sz="1800">
                    <a:ea typeface="Arial" charset="0"/>
                    <a:cs typeface="Arial" charset="0"/>
                  </a:rPr>
                  <a:t>In non-dispersive matter</a:t>
                </a:r>
                <a:r>
                  <a:rPr lang="en-US" sz="1800" dirty="0">
                    <a:ea typeface="Arial" charset="0"/>
                    <a:cs typeface="Arial" charset="0"/>
                  </a:rPr>
                  <a:t>, </a:t>
                </a:r>
                <a14:m>
                  <m:oMath xmlns:m="http://schemas.openxmlformats.org/officeDocument/2006/math">
                    <m:r>
                      <a:rPr lang="en-US" sz="1800" b="0" i="0" smtClean="0">
                        <a:latin typeface="Cambria Math" panose="02040503050406030204" pitchFamily="18" charset="0"/>
                        <a:ea typeface="Arial" charset="0"/>
                        <a:cs typeface="Arial" charset="0"/>
                      </a:rPr>
                      <m:t>  </m:t>
                    </m:r>
                    <m:r>
                      <a:rPr lang="en-US" sz="1800" b="0" i="1" smtClean="0">
                        <a:latin typeface="Cambria Math" panose="02040503050406030204" pitchFamily="18" charset="0"/>
                        <a:ea typeface="Arial" charset="0"/>
                        <a:cs typeface="Arial" charset="0"/>
                      </a:rPr>
                      <m:t>𝐵</m:t>
                    </m:r>
                    <m:r>
                      <a:rPr lang="en-US" sz="1800" b="0" i="1" smtClean="0">
                        <a:latin typeface="Cambria Math" panose="02040503050406030204" pitchFamily="18" charset="0"/>
                        <a:ea typeface="Arial" charset="0"/>
                        <a:cs typeface="Arial" charset="0"/>
                      </a:rPr>
                      <m:t>=</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𝑀</m:t>
                    </m:r>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𝜇</m:t>
                    </m:r>
                    <m:r>
                      <a:rPr lang="en-US" sz="1800" b="0" i="0"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𝜒</m:t>
                        </m:r>
                      </m:e>
                      <m:sub>
                        <m:r>
                          <a:rPr lang="en-US" sz="1800" b="0" i="1" smtClean="0">
                            <a:latin typeface="Cambria Math" panose="02040503050406030204" pitchFamily="18" charset="0"/>
                            <a:ea typeface="Cambria Math" panose="02040503050406030204" pitchFamily="18" charset="0"/>
                            <a:cs typeface="Arial" charset="0"/>
                          </a:rPr>
                          <m:t>𝑚</m:t>
                        </m:r>
                      </m:sub>
                    </m:sSub>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b="0" i="1" dirty="0" smtClean="0">
                        <a:latin typeface="Cambria Math" panose="02040503050406030204" pitchFamily="18" charset="0"/>
                        <a:ea typeface="Arial" charset="0"/>
                        <a:cs typeface="Arial" charset="0"/>
                      </a:rPr>
                      <m:t>𝐷</m:t>
                    </m:r>
                    <m:r>
                      <a:rPr lang="en-US" sz="1800" b="0" i="1" dirty="0" smtClean="0">
                        <a:latin typeface="Cambria Math" panose="02040503050406030204" pitchFamily="18" charset="0"/>
                        <a:ea typeface="Arial"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i="1" dirty="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i="1" dirty="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𝑃</m:t>
                    </m:r>
                    <m:r>
                      <a:rPr lang="en-US" sz="1800" b="0" i="1" dirty="0" smtClean="0">
                        <a:latin typeface="Cambria Math" panose="02040503050406030204" pitchFamily="18" charset="0"/>
                        <a:ea typeface="Cambria Math" panose="02040503050406030204" pitchFamily="18" charset="0"/>
                        <a:cs typeface="Arial" charset="0"/>
                      </a:rPr>
                      <m:t>, </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𝜅</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b="0" i="1" dirty="0" smtClean="0">
                            <a:latin typeface="Cambria Math" panose="02040503050406030204" pitchFamily="18" charset="0"/>
                            <a:ea typeface="Cambria Math" panose="02040503050406030204" pitchFamily="18" charset="0"/>
                            <a:cs typeface="Arial" charset="0"/>
                          </a:rPr>
                          <m:t>0</m:t>
                        </m:r>
                      </m:sub>
                    </m:sSub>
                  </m:oMath>
                </a14:m>
                <a:r>
                  <a:rPr lang="en-US" sz="1800" dirty="0">
                    <a:ea typeface="Arial" charset="0"/>
                    <a:cs typeface="Arial" charset="0"/>
                  </a:rPr>
                  <a:t>.</a:t>
                </a:r>
              </a:p>
              <a:p>
                <a:pPr lvl="2">
                  <a:spcBef>
                    <a:spcPts val="0"/>
                  </a:spcBef>
                  <a:tabLst>
                    <a:tab pos="4449763" algn="l"/>
                  </a:tabLst>
                </a:pPr>
                <a:r>
                  <a:rPr lang="en-US" sz="1800" dirty="0">
                    <a:ea typeface="Arial" charset="0"/>
                    <a:cs typeface="Arial" charset="0"/>
                  </a:rPr>
                  <a:t>(1)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𝜌</m:t>
                        </m:r>
                      </m:e>
                      <m:sub>
                        <m:r>
                          <a:rPr lang="en-US" sz="1800" b="0" i="1" smtClean="0">
                            <a:latin typeface="Cambria Math" panose="02040503050406030204" pitchFamily="18" charset="0"/>
                            <a:ea typeface="Cambria Math" panose="02040503050406030204" pitchFamily="18" charset="0"/>
                            <a:cs typeface="Arial" charset="0"/>
                          </a:rPr>
                          <m:t>𝑓</m:t>
                        </m:r>
                      </m:sub>
                    </m:sSub>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Cambria Math" panose="02040503050406030204" pitchFamily="18" charset="0"/>
                    <a:cs typeface="Arial" charset="0"/>
                  </a:rPr>
                  <a:t>(4)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𝑯</m:t>
                    </m:r>
                    <m:r>
                      <a:rPr lang="en-US" sz="1800" i="1">
                        <a:latin typeface="Cambria Math" panose="02040503050406030204" pitchFamily="18" charset="0"/>
                        <a:ea typeface="Cambria Math" panose="02040503050406030204" pitchFamily="18" charset="0"/>
                        <a:cs typeface="Arial" charset="0"/>
                      </a:rPr>
                      <m:t>= </m:t>
                    </m:r>
                    <m:sSub>
                      <m:sSubPr>
                        <m:ctrlPr>
                          <a:rPr lang="en-US" sz="1800" b="1" i="1" smtClean="0">
                            <a:latin typeface="Cambria Math" panose="02040503050406030204" pitchFamily="18" charset="0"/>
                            <a:ea typeface="Cambria Math" panose="02040503050406030204" pitchFamily="18" charset="0"/>
                            <a:cs typeface="Arial" charset="0"/>
                          </a:rPr>
                        </m:ctrlPr>
                      </m:sSubPr>
                      <m:e>
                        <m:r>
                          <a:rPr lang="en-US" sz="1800" b="1" i="1" smtClean="0">
                            <a:latin typeface="Cambria Math" panose="02040503050406030204" pitchFamily="18" charset="0"/>
                            <a:ea typeface="Cambria Math" panose="02040503050406030204" pitchFamily="18" charset="0"/>
                            <a:cs typeface="Arial" charset="0"/>
                          </a:rPr>
                          <m:t>𝒋</m:t>
                        </m:r>
                      </m:e>
                      <m:sub>
                        <m:r>
                          <a:rPr lang="en-US" sz="1800" b="1" i="1" smtClean="0">
                            <a:latin typeface="Cambria Math" panose="02040503050406030204" pitchFamily="18" charset="0"/>
                            <a:ea typeface="Cambria Math" panose="02040503050406030204" pitchFamily="18" charset="0"/>
                            <a:cs typeface="Arial" charset="0"/>
                          </a:rPr>
                          <m:t>𝒇</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𝑡</m:t>
                        </m:r>
                      </m:den>
                    </m:f>
                  </m:oMath>
                </a14:m>
                <a:endParaRPr lang="en-US" sz="1600" dirty="0">
                  <a:ea typeface="Cambria Math" panose="02040503050406030204" pitchFamily="18" charset="0"/>
                  <a:cs typeface="Arial" charset="0"/>
                </a:endParaRPr>
              </a:p>
              <a:p>
                <a:pPr lvl="1">
                  <a:spcBef>
                    <a:spcPts val="0"/>
                  </a:spcBef>
                  <a:tabLst>
                    <a:tab pos="4449763" algn="l"/>
                  </a:tabLst>
                </a:pPr>
                <a:r>
                  <a:rPr lang="en-US" sz="2000" dirty="0">
                    <a:ea typeface="Arial" charset="0"/>
                    <a:cs typeface="Arial" charset="0"/>
                  </a:rPr>
                  <a:t>Here </a:t>
                </a:r>
                <a:r>
                  <a:rPr lang="en-US" sz="2000" b="1" dirty="0">
                    <a:ea typeface="Arial" charset="0"/>
                    <a:cs typeface="Arial" charset="0"/>
                  </a:rPr>
                  <a:t>E </a:t>
                </a:r>
                <a:r>
                  <a:rPr lang="en-US" sz="2000" dirty="0">
                    <a:ea typeface="Arial" charset="0"/>
                    <a:cs typeface="Arial" charset="0"/>
                  </a:rPr>
                  <a:t> is the electric field, </a:t>
                </a:r>
                <a:r>
                  <a:rPr lang="en-US" sz="2000" b="1" dirty="0">
                    <a:ea typeface="Arial" charset="0"/>
                    <a:cs typeface="Arial" charset="0"/>
                  </a:rPr>
                  <a:t>B</a:t>
                </a:r>
                <a:r>
                  <a:rPr lang="en-US" sz="2000" dirty="0">
                    <a:ea typeface="Arial" charset="0"/>
                    <a:cs typeface="Arial" charset="0"/>
                  </a:rPr>
                  <a:t> is the magnetic field, </a:t>
                </a:r>
                <a:r>
                  <a:rPr lang="en-US" sz="2000" b="1" dirty="0">
                    <a:ea typeface="Arial" charset="0"/>
                    <a:cs typeface="Arial" charset="0"/>
                  </a:rPr>
                  <a:t>j</a:t>
                </a:r>
                <a:r>
                  <a:rPr lang="en-US" sz="2000" dirty="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4" y="1267692"/>
                <a:ext cx="10987416" cy="4946793"/>
              </a:xfrm>
              <a:blipFill>
                <a:blip r:embed="rId3"/>
                <a:stretch>
                  <a:fillRect l="-462" t="-12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92</a:t>
            </a:fld>
            <a:endParaRPr lang="en-US"/>
          </a:p>
        </p:txBody>
      </p:sp>
    </p:spTree>
    <p:extLst>
      <p:ext uri="{BB962C8B-B14F-4D97-AF65-F5344CB8AC3E}">
        <p14:creationId xmlns:p14="http://schemas.microsoft.com/office/powerpoint/2010/main" val="42435930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93</a:t>
            </a:fld>
            <a:endParaRPr lang="en-US"/>
          </a:p>
        </p:txBody>
      </p:sp>
    </p:spTree>
    <p:extLst>
      <p:ext uri="{BB962C8B-B14F-4D97-AF65-F5344CB8AC3E}">
        <p14:creationId xmlns:p14="http://schemas.microsoft.com/office/powerpoint/2010/main" val="26259635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94</a:t>
            </a:fld>
            <a:endParaRPr lang="en-US"/>
          </a:p>
        </p:txBody>
      </p:sp>
    </p:spTree>
    <p:extLst>
      <p:ext uri="{BB962C8B-B14F-4D97-AF65-F5344CB8AC3E}">
        <p14:creationId xmlns:p14="http://schemas.microsoft.com/office/powerpoint/2010/main" val="39528723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08935"/>
                <a:ext cx="11675166"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08935"/>
                <a:ext cx="11675166" cy="4947416"/>
              </a:xfrm>
              <a:blipFill>
                <a:blip r:embed="rId3"/>
                <a:stretch>
                  <a:fillRect l="-43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95</a:t>
            </a:fld>
            <a:endParaRPr lang="en-US"/>
          </a:p>
        </p:txBody>
      </p:sp>
    </p:spTree>
    <p:extLst>
      <p:ext uri="{BB962C8B-B14F-4D97-AF65-F5344CB8AC3E}">
        <p14:creationId xmlns:p14="http://schemas.microsoft.com/office/powerpoint/2010/main" val="12166616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7907" y="1466087"/>
                <a:ext cx="10864920" cy="2334390"/>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7907" y="1466087"/>
                <a:ext cx="10864920" cy="2334390"/>
              </a:xfrm>
              <a:blipFill>
                <a:blip r:embed="rId3"/>
                <a:stretch>
                  <a:fillRect l="-467" t="-324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96</a:t>
            </a:fld>
            <a:endParaRPr lang="en-US"/>
          </a:p>
        </p:txBody>
      </p:sp>
    </p:spTree>
    <p:extLst>
      <p:ext uri="{BB962C8B-B14F-4D97-AF65-F5344CB8AC3E}">
        <p14:creationId xmlns:p14="http://schemas.microsoft.com/office/powerpoint/2010/main" val="371815026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97</a:t>
            </a:fld>
            <a:endParaRPr lang="en-US"/>
          </a:p>
        </p:txBody>
      </p:sp>
    </p:spTree>
    <p:extLst>
      <p:ext uri="{BB962C8B-B14F-4D97-AF65-F5344CB8AC3E}">
        <p14:creationId xmlns:p14="http://schemas.microsoft.com/office/powerpoint/2010/main" val="346454495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98</a:t>
            </a:fld>
            <a:endParaRPr lang="en-US"/>
          </a:p>
        </p:txBody>
      </p:sp>
    </p:spTree>
    <p:extLst>
      <p:ext uri="{BB962C8B-B14F-4D97-AF65-F5344CB8AC3E}">
        <p14:creationId xmlns:p14="http://schemas.microsoft.com/office/powerpoint/2010/main" val="23783213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99</a:t>
            </a:fld>
            <a:endParaRPr lang="en-US" altLang="en-US"/>
          </a:p>
        </p:txBody>
      </p:sp>
    </p:spTree>
    <p:extLst>
      <p:ext uri="{BB962C8B-B14F-4D97-AF65-F5344CB8AC3E}">
        <p14:creationId xmlns:p14="http://schemas.microsoft.com/office/powerpoint/2010/main" val="5067009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2192</TotalTime>
  <Words>10790</Words>
  <Application>Microsoft Macintosh PowerPoint</Application>
  <PresentationFormat>Widescreen</PresentationFormat>
  <Paragraphs>2137</Paragraphs>
  <Slides>108</Slides>
  <Notes>70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108</vt:i4>
      </vt:variant>
    </vt:vector>
  </HeadingPairs>
  <TitlesOfParts>
    <vt:vector size="116" baseType="lpstr">
      <vt:lpstr>Arial</vt:lpstr>
      <vt:lpstr>Calibri</vt:lpstr>
      <vt:lpstr>Calibri Light</vt:lpstr>
      <vt:lpstr>Cambria Math</vt:lpstr>
      <vt:lpstr>Liberation Serif</vt:lpstr>
      <vt:lpstr>Math1Mono</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BJT common emitter amplifier</vt:lpstr>
      <vt:lpstr>PowerPoint Presentation</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382</cp:revision>
  <dcterms:created xsi:type="dcterms:W3CDTF">2021-07-06T18:24:07Z</dcterms:created>
  <dcterms:modified xsi:type="dcterms:W3CDTF">2021-07-15T23:17:10Z</dcterms:modified>
</cp:coreProperties>
</file>